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4"/>
  </p:notesMasterIdLst>
  <p:sldIdLst>
    <p:sldId id="500" r:id="rId5"/>
    <p:sldId id="578" r:id="rId6"/>
    <p:sldId id="257" r:id="rId7"/>
    <p:sldId id="258" r:id="rId8"/>
    <p:sldId id="482" r:id="rId9"/>
    <p:sldId id="361" r:id="rId10"/>
    <p:sldId id="582" r:id="rId11"/>
    <p:sldId id="584" r:id="rId12"/>
    <p:sldId id="585" r:id="rId13"/>
    <p:sldId id="586" r:id="rId14"/>
    <p:sldId id="503" r:id="rId15"/>
    <p:sldId id="506" r:id="rId16"/>
    <p:sldId id="508" r:id="rId17"/>
    <p:sldId id="511" r:id="rId18"/>
    <p:sldId id="512" r:id="rId19"/>
    <p:sldId id="513" r:id="rId20"/>
    <p:sldId id="514" r:id="rId21"/>
    <p:sldId id="515" r:id="rId22"/>
    <p:sldId id="516" r:id="rId23"/>
    <p:sldId id="517" r:id="rId24"/>
    <p:sldId id="518" r:id="rId25"/>
    <p:sldId id="519" r:id="rId26"/>
    <p:sldId id="579" r:id="rId27"/>
    <p:sldId id="580" r:id="rId28"/>
    <p:sldId id="581" r:id="rId29"/>
    <p:sldId id="520" r:id="rId30"/>
    <p:sldId id="521" r:id="rId31"/>
    <p:sldId id="522" r:id="rId32"/>
    <p:sldId id="523" r:id="rId33"/>
    <p:sldId id="524" r:id="rId34"/>
    <p:sldId id="509" r:id="rId35"/>
    <p:sldId id="552" r:id="rId36"/>
    <p:sldId id="553" r:id="rId37"/>
    <p:sldId id="554" r:id="rId38"/>
    <p:sldId id="555" r:id="rId39"/>
    <p:sldId id="528" r:id="rId40"/>
    <p:sldId id="529" r:id="rId41"/>
    <p:sldId id="530" r:id="rId42"/>
    <p:sldId id="531" r:id="rId43"/>
    <p:sldId id="532" r:id="rId44"/>
    <p:sldId id="533" r:id="rId45"/>
    <p:sldId id="534" r:id="rId46"/>
    <p:sldId id="535" r:id="rId47"/>
    <p:sldId id="536" r:id="rId48"/>
    <p:sldId id="537" r:id="rId49"/>
    <p:sldId id="561" r:id="rId50"/>
    <p:sldId id="562" r:id="rId51"/>
    <p:sldId id="563" r:id="rId52"/>
    <p:sldId id="568" r:id="rId53"/>
    <p:sldId id="564" r:id="rId54"/>
    <p:sldId id="569" r:id="rId55"/>
    <p:sldId id="570" r:id="rId56"/>
    <p:sldId id="571" r:id="rId57"/>
    <p:sldId id="576" r:id="rId58"/>
    <p:sldId id="551" r:id="rId59"/>
    <p:sldId id="510" r:id="rId60"/>
    <p:sldId id="565" r:id="rId61"/>
    <p:sldId id="566" r:id="rId62"/>
    <p:sldId id="577" r:id="rId63"/>
    <p:sldId id="573" r:id="rId64"/>
    <p:sldId id="574" r:id="rId65"/>
    <p:sldId id="572" r:id="rId66"/>
    <p:sldId id="575" r:id="rId67"/>
    <p:sldId id="538" r:id="rId68"/>
    <p:sldId id="539" r:id="rId69"/>
    <p:sldId id="540" r:id="rId70"/>
    <p:sldId id="541" r:id="rId71"/>
    <p:sldId id="542" r:id="rId72"/>
    <p:sldId id="543" r:id="rId7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291C"/>
    <a:srgbClr val="EC686E"/>
    <a:srgbClr val="0D0D0D"/>
    <a:srgbClr val="AE2116"/>
    <a:srgbClr val="530B06"/>
    <a:srgbClr val="FF5144"/>
    <a:srgbClr val="525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4DEA9B-900B-F0F5-6332-8A41716FAE67}" v="14" dt="2026-02-27T11:41:13.3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568" autoAdjust="0"/>
  </p:normalViewPr>
  <p:slideViewPr>
    <p:cSldViewPr snapToGrid="0">
      <p:cViewPr>
        <p:scale>
          <a:sx n="61" d="100"/>
          <a:sy n="61" d="100"/>
        </p:scale>
        <p:origin x="960" y="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notesMaster" Target="notesMasters/notesMaster1.xml"/><Relationship Id="rId79" Type="http://schemas.microsoft.com/office/2016/11/relationships/changesInfo" Target="changesInfos/changesInfo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iago Lima" userId="S::thiago@reframelearning.com::2c2b48ad-fbcd-45a1-8aaf-3bbd5897b509" providerId="AD" clId="Web-{B24DEA9B-900B-F0F5-6332-8A41716FAE67}"/>
    <pc:docChg chg="modSld">
      <pc:chgData name="Thiago Lima" userId="S::thiago@reframelearning.com::2c2b48ad-fbcd-45a1-8aaf-3bbd5897b509" providerId="AD" clId="Web-{B24DEA9B-900B-F0F5-6332-8A41716FAE67}" dt="2026-02-27T11:40:20.028" v="5" actId="20577"/>
      <pc:docMkLst>
        <pc:docMk/>
      </pc:docMkLst>
      <pc:sldChg chg="modSp">
        <pc:chgData name="Thiago Lima" userId="S::thiago@reframelearning.com::2c2b48ad-fbcd-45a1-8aaf-3bbd5897b509" providerId="AD" clId="Web-{B24DEA9B-900B-F0F5-6332-8A41716FAE67}" dt="2026-02-27T11:40:20.028" v="5" actId="20577"/>
        <pc:sldMkLst>
          <pc:docMk/>
          <pc:sldMk cId="2305384395" sldId="516"/>
        </pc:sldMkLst>
        <pc:spChg chg="mod">
          <ac:chgData name="Thiago Lima" userId="S::thiago@reframelearning.com::2c2b48ad-fbcd-45a1-8aaf-3bbd5897b509" providerId="AD" clId="Web-{B24DEA9B-900B-F0F5-6332-8A41716FAE67}" dt="2026-02-27T11:40:20.028" v="5" actId="20577"/>
          <ac:spMkLst>
            <pc:docMk/>
            <pc:sldMk cId="2305384395" sldId="516"/>
            <ac:spMk id="3" creationId="{6B0E3F48-D751-467F-A28A-1C55E7B61D35}"/>
          </ac:spMkLst>
        </pc:spChg>
      </pc:sldChg>
      <pc:sldChg chg="modSp">
        <pc:chgData name="Thiago Lima" userId="S::thiago@reframelearning.com::2c2b48ad-fbcd-45a1-8aaf-3bbd5897b509" providerId="AD" clId="Web-{B24DEA9B-900B-F0F5-6332-8A41716FAE67}" dt="2026-02-27T11:39:40.012" v="1" actId="20577"/>
        <pc:sldMkLst>
          <pc:docMk/>
          <pc:sldMk cId="425808239" sldId="586"/>
        </pc:sldMkLst>
        <pc:spChg chg="mod">
          <ac:chgData name="Thiago Lima" userId="S::thiago@reframelearning.com::2c2b48ad-fbcd-45a1-8aaf-3bbd5897b509" providerId="AD" clId="Web-{B24DEA9B-900B-F0F5-6332-8A41716FAE67}" dt="2026-02-27T11:39:40.012" v="1" actId="20577"/>
          <ac:spMkLst>
            <pc:docMk/>
            <pc:sldMk cId="425808239" sldId="586"/>
            <ac:spMk id="2" creationId="{C99BBBE7-49E5-FD61-BABB-BC79D1A7DAF1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12E9E7-B1BA-4ED9-BC76-71B379C396F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5B15A85-0F09-4533-A7D3-8F60FE7D660B}">
      <dgm:prSet phldrT="[Texto]"/>
      <dgm:spPr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>
          <a:noFill/>
        </a:ln>
      </dgm:spPr>
      <dgm:t>
        <a:bodyPr/>
        <a:lstStyle/>
        <a:p>
          <a:r>
            <a:rPr lang="pt-BR" b="1" dirty="0"/>
            <a:t>Já sou Flex</a:t>
          </a:r>
        </a:p>
      </dgm:t>
    </dgm:pt>
    <dgm:pt modelId="{1E766F8B-9824-4C60-A467-361E29523253}" type="parTrans" cxnId="{0D3B679E-732B-4142-A095-48239533E335}">
      <dgm:prSet/>
      <dgm:spPr/>
      <dgm:t>
        <a:bodyPr/>
        <a:lstStyle/>
        <a:p>
          <a:endParaRPr lang="pt-BR"/>
        </a:p>
      </dgm:t>
    </dgm:pt>
    <dgm:pt modelId="{917C0995-3E5F-4C0A-874A-35B03758973E}" type="sibTrans" cxnId="{0D3B679E-732B-4142-A095-48239533E335}">
      <dgm:prSet/>
      <dgm:spPr/>
      <dgm:t>
        <a:bodyPr/>
        <a:lstStyle/>
        <a:p>
          <a:endParaRPr lang="pt-BR"/>
        </a:p>
      </dgm:t>
    </dgm:pt>
    <dgm:pt modelId="{2BC850E4-0382-444E-B4A1-98CED04DF679}">
      <dgm:prSet phldrT="[Texto]"/>
      <dgm:spPr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>
          <a:noFill/>
        </a:ln>
      </dgm:spPr>
      <dgm:t>
        <a:bodyPr/>
        <a:lstStyle/>
        <a:p>
          <a:r>
            <a:rPr lang="pt-BR" b="1" dirty="0"/>
            <a:t>Insere Login e Senha</a:t>
          </a:r>
        </a:p>
      </dgm:t>
    </dgm:pt>
    <dgm:pt modelId="{3A28EF28-00F4-42C8-BCC9-738674E9E195}" type="parTrans" cxnId="{064D4EA6-6AD8-4F9A-BFD3-BCBD50CA8628}">
      <dgm:prSet/>
      <dgm:spPr/>
      <dgm:t>
        <a:bodyPr/>
        <a:lstStyle/>
        <a:p>
          <a:endParaRPr lang="pt-BR"/>
        </a:p>
      </dgm:t>
    </dgm:pt>
    <dgm:pt modelId="{50F3B9CE-9C2A-4E68-883C-1B42202F23C9}" type="sibTrans" cxnId="{064D4EA6-6AD8-4F9A-BFD3-BCBD50CA8628}">
      <dgm:prSet/>
      <dgm:spPr/>
      <dgm:t>
        <a:bodyPr/>
        <a:lstStyle/>
        <a:p>
          <a:endParaRPr lang="pt-BR"/>
        </a:p>
      </dgm:t>
    </dgm:pt>
    <dgm:pt modelId="{F3C6B8B8-374F-4F1B-90D8-013CFAFEC124}">
      <dgm:prSet phldrT="[Texto]"/>
      <dgm:spPr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>
          <a:noFill/>
        </a:ln>
      </dgm:spPr>
      <dgm:t>
        <a:bodyPr/>
        <a:lstStyle/>
        <a:p>
          <a:r>
            <a:rPr lang="pt-BR" b="1" dirty="0"/>
            <a:t>Menu</a:t>
          </a:r>
        </a:p>
      </dgm:t>
    </dgm:pt>
    <dgm:pt modelId="{4FF416F8-91A2-4660-991F-C622580B9D41}" type="parTrans" cxnId="{9A07585B-B069-4BF8-845B-7F9CABD4AC07}">
      <dgm:prSet/>
      <dgm:spPr/>
      <dgm:t>
        <a:bodyPr/>
        <a:lstStyle/>
        <a:p>
          <a:endParaRPr lang="pt-BR"/>
        </a:p>
      </dgm:t>
    </dgm:pt>
    <dgm:pt modelId="{3095D9CC-5D52-4A83-8DAF-2C4B3D3C615E}" type="sibTrans" cxnId="{9A07585B-B069-4BF8-845B-7F9CABD4AC07}">
      <dgm:prSet/>
      <dgm:spPr/>
      <dgm:t>
        <a:bodyPr/>
        <a:lstStyle/>
        <a:p>
          <a:endParaRPr lang="pt-BR"/>
        </a:p>
      </dgm:t>
    </dgm:pt>
    <dgm:pt modelId="{11BAA9C4-E838-4C36-9B96-CB25D7808B96}">
      <dgm:prSet phldrT="[Texto]"/>
      <dgm:spPr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>
          <a:noFill/>
        </a:ln>
      </dgm:spPr>
      <dgm:t>
        <a:bodyPr/>
        <a:lstStyle/>
        <a:p>
          <a:r>
            <a:rPr lang="pt-BR" b="1" dirty="0"/>
            <a:t>Troca meu plano Claro Flex</a:t>
          </a:r>
        </a:p>
      </dgm:t>
    </dgm:pt>
    <dgm:pt modelId="{48B8F5E9-EDCA-4FAA-BF2E-8DF96C611137}" type="parTrans" cxnId="{F9CEC077-3CB2-4B05-AE9B-A094F6F36C7E}">
      <dgm:prSet/>
      <dgm:spPr/>
      <dgm:t>
        <a:bodyPr/>
        <a:lstStyle/>
        <a:p>
          <a:endParaRPr lang="pt-BR"/>
        </a:p>
      </dgm:t>
    </dgm:pt>
    <dgm:pt modelId="{AEE40863-FDBD-456B-AD47-31B3BF874F05}" type="sibTrans" cxnId="{F9CEC077-3CB2-4B05-AE9B-A094F6F36C7E}">
      <dgm:prSet/>
      <dgm:spPr/>
      <dgm:t>
        <a:bodyPr/>
        <a:lstStyle/>
        <a:p>
          <a:endParaRPr lang="pt-BR"/>
        </a:p>
      </dgm:t>
    </dgm:pt>
    <dgm:pt modelId="{9CABC16C-C514-4684-B2FD-494986AB1C78}" type="pres">
      <dgm:prSet presAssocID="{A212E9E7-B1BA-4ED9-BC76-71B379C396F8}" presName="Name0" presStyleCnt="0">
        <dgm:presLayoutVars>
          <dgm:dir/>
          <dgm:animLvl val="lvl"/>
          <dgm:resizeHandles val="exact"/>
        </dgm:presLayoutVars>
      </dgm:prSet>
      <dgm:spPr/>
    </dgm:pt>
    <dgm:pt modelId="{02210B96-5D29-47A8-9D5D-DB92EDA8DBD8}" type="pres">
      <dgm:prSet presAssocID="{75B15A85-0F09-4533-A7D3-8F60FE7D660B}" presName="parTxOnly" presStyleLbl="node1" presStyleIdx="0" presStyleCnt="4" custScaleX="142401" custScaleY="128852">
        <dgm:presLayoutVars>
          <dgm:chMax val="0"/>
          <dgm:chPref val="0"/>
          <dgm:bulletEnabled val="1"/>
        </dgm:presLayoutVars>
      </dgm:prSet>
      <dgm:spPr/>
    </dgm:pt>
    <dgm:pt modelId="{FBEE88F0-C119-43E2-9C13-56F40625CEF1}" type="pres">
      <dgm:prSet presAssocID="{917C0995-3E5F-4C0A-874A-35B03758973E}" presName="parTxOnlySpace" presStyleCnt="0"/>
      <dgm:spPr/>
    </dgm:pt>
    <dgm:pt modelId="{93AD545C-606D-4E85-A5A7-520EF4726D0C}" type="pres">
      <dgm:prSet presAssocID="{2BC850E4-0382-444E-B4A1-98CED04DF679}" presName="parTxOnly" presStyleLbl="node1" presStyleIdx="1" presStyleCnt="4" custScaleX="165805" custScaleY="128852">
        <dgm:presLayoutVars>
          <dgm:chMax val="0"/>
          <dgm:chPref val="0"/>
          <dgm:bulletEnabled val="1"/>
        </dgm:presLayoutVars>
      </dgm:prSet>
      <dgm:spPr/>
    </dgm:pt>
    <dgm:pt modelId="{CD6033AA-DD72-4F59-ACD3-9DB04A112332}" type="pres">
      <dgm:prSet presAssocID="{50F3B9CE-9C2A-4E68-883C-1B42202F23C9}" presName="parTxOnlySpace" presStyleCnt="0"/>
      <dgm:spPr/>
    </dgm:pt>
    <dgm:pt modelId="{CAA66604-A67B-400B-B0E8-6BB14C56F397}" type="pres">
      <dgm:prSet presAssocID="{F3C6B8B8-374F-4F1B-90D8-013CFAFEC124}" presName="parTxOnly" presStyleLbl="node1" presStyleIdx="2" presStyleCnt="4" custScaleX="130222" custScaleY="137566" custLinFactX="-200000" custLinFactY="58000" custLinFactNeighborX="-209512" custLinFactNeighborY="100000">
        <dgm:presLayoutVars>
          <dgm:chMax val="0"/>
          <dgm:chPref val="0"/>
          <dgm:bulletEnabled val="1"/>
        </dgm:presLayoutVars>
      </dgm:prSet>
      <dgm:spPr/>
    </dgm:pt>
    <dgm:pt modelId="{AE85F4F0-7601-43BE-A242-FE6098F00995}" type="pres">
      <dgm:prSet presAssocID="{3095D9CC-5D52-4A83-8DAF-2C4B3D3C615E}" presName="parTxOnlySpace" presStyleCnt="0"/>
      <dgm:spPr/>
    </dgm:pt>
    <dgm:pt modelId="{C891A151-1842-4620-AEAD-526214A1B2AE}" type="pres">
      <dgm:prSet presAssocID="{11BAA9C4-E838-4C36-9B96-CB25D7808B96}" presName="parTxOnly" presStyleLbl="node1" presStyleIdx="3" presStyleCnt="4" custScaleX="155263" custScaleY="137566" custLinFactX="-200000" custLinFactY="58000" custLinFactNeighborX="-209512" custLinFactNeighborY="100000">
        <dgm:presLayoutVars>
          <dgm:chMax val="0"/>
          <dgm:chPref val="0"/>
          <dgm:bulletEnabled val="1"/>
        </dgm:presLayoutVars>
      </dgm:prSet>
      <dgm:spPr/>
    </dgm:pt>
  </dgm:ptLst>
  <dgm:cxnLst>
    <dgm:cxn modelId="{FD8F1F0C-5ADF-4C11-AD6A-84393CCC4075}" type="presOf" srcId="{2BC850E4-0382-444E-B4A1-98CED04DF679}" destId="{93AD545C-606D-4E85-A5A7-520EF4726D0C}" srcOrd="0" destOrd="0" presId="urn:microsoft.com/office/officeart/2005/8/layout/chevron1"/>
    <dgm:cxn modelId="{5D52FF3B-74C5-46B7-810C-BD12457868B2}" type="presOf" srcId="{F3C6B8B8-374F-4F1B-90D8-013CFAFEC124}" destId="{CAA66604-A67B-400B-B0E8-6BB14C56F397}" srcOrd="0" destOrd="0" presId="urn:microsoft.com/office/officeart/2005/8/layout/chevron1"/>
    <dgm:cxn modelId="{9A07585B-B069-4BF8-845B-7F9CABD4AC07}" srcId="{A212E9E7-B1BA-4ED9-BC76-71B379C396F8}" destId="{F3C6B8B8-374F-4F1B-90D8-013CFAFEC124}" srcOrd="2" destOrd="0" parTransId="{4FF416F8-91A2-4660-991F-C622580B9D41}" sibTransId="{3095D9CC-5D52-4A83-8DAF-2C4B3D3C615E}"/>
    <dgm:cxn modelId="{829D5D68-4227-4C4E-B8F3-7CB64AF3CB04}" type="presOf" srcId="{11BAA9C4-E838-4C36-9B96-CB25D7808B96}" destId="{C891A151-1842-4620-AEAD-526214A1B2AE}" srcOrd="0" destOrd="0" presId="urn:microsoft.com/office/officeart/2005/8/layout/chevron1"/>
    <dgm:cxn modelId="{F9CEC077-3CB2-4B05-AE9B-A094F6F36C7E}" srcId="{A212E9E7-B1BA-4ED9-BC76-71B379C396F8}" destId="{11BAA9C4-E838-4C36-9B96-CB25D7808B96}" srcOrd="3" destOrd="0" parTransId="{48B8F5E9-EDCA-4FAA-BF2E-8DF96C611137}" sibTransId="{AEE40863-FDBD-456B-AD47-31B3BF874F05}"/>
    <dgm:cxn modelId="{D591F48A-3AB0-4459-84E5-C568CAB32856}" type="presOf" srcId="{75B15A85-0F09-4533-A7D3-8F60FE7D660B}" destId="{02210B96-5D29-47A8-9D5D-DB92EDA8DBD8}" srcOrd="0" destOrd="0" presId="urn:microsoft.com/office/officeart/2005/8/layout/chevron1"/>
    <dgm:cxn modelId="{0D3B679E-732B-4142-A095-48239533E335}" srcId="{A212E9E7-B1BA-4ED9-BC76-71B379C396F8}" destId="{75B15A85-0F09-4533-A7D3-8F60FE7D660B}" srcOrd="0" destOrd="0" parTransId="{1E766F8B-9824-4C60-A467-361E29523253}" sibTransId="{917C0995-3E5F-4C0A-874A-35B03758973E}"/>
    <dgm:cxn modelId="{064D4EA6-6AD8-4F9A-BFD3-BCBD50CA8628}" srcId="{A212E9E7-B1BA-4ED9-BC76-71B379C396F8}" destId="{2BC850E4-0382-444E-B4A1-98CED04DF679}" srcOrd="1" destOrd="0" parTransId="{3A28EF28-00F4-42C8-BCC9-738674E9E195}" sibTransId="{50F3B9CE-9C2A-4E68-883C-1B42202F23C9}"/>
    <dgm:cxn modelId="{76A4A0C2-FFDF-4589-9E35-7AA0C8FEE01E}" type="presOf" srcId="{A212E9E7-B1BA-4ED9-BC76-71B379C396F8}" destId="{9CABC16C-C514-4684-B2FD-494986AB1C78}" srcOrd="0" destOrd="0" presId="urn:microsoft.com/office/officeart/2005/8/layout/chevron1"/>
    <dgm:cxn modelId="{741125C2-1D84-403A-8642-F26E7B3A38B9}" type="presParOf" srcId="{9CABC16C-C514-4684-B2FD-494986AB1C78}" destId="{02210B96-5D29-47A8-9D5D-DB92EDA8DBD8}" srcOrd="0" destOrd="0" presId="urn:microsoft.com/office/officeart/2005/8/layout/chevron1"/>
    <dgm:cxn modelId="{B6B6591E-057D-4E2C-A31E-6CDD692300A9}" type="presParOf" srcId="{9CABC16C-C514-4684-B2FD-494986AB1C78}" destId="{FBEE88F0-C119-43E2-9C13-56F40625CEF1}" srcOrd="1" destOrd="0" presId="urn:microsoft.com/office/officeart/2005/8/layout/chevron1"/>
    <dgm:cxn modelId="{2D9604C9-F44C-447D-B05C-55644D876526}" type="presParOf" srcId="{9CABC16C-C514-4684-B2FD-494986AB1C78}" destId="{93AD545C-606D-4E85-A5A7-520EF4726D0C}" srcOrd="2" destOrd="0" presId="urn:microsoft.com/office/officeart/2005/8/layout/chevron1"/>
    <dgm:cxn modelId="{4392244A-CEDB-45EC-AB33-752966B60B74}" type="presParOf" srcId="{9CABC16C-C514-4684-B2FD-494986AB1C78}" destId="{CD6033AA-DD72-4F59-ACD3-9DB04A112332}" srcOrd="3" destOrd="0" presId="urn:microsoft.com/office/officeart/2005/8/layout/chevron1"/>
    <dgm:cxn modelId="{84B23247-2EFB-4F57-A93A-5DABAA9C60B1}" type="presParOf" srcId="{9CABC16C-C514-4684-B2FD-494986AB1C78}" destId="{CAA66604-A67B-400B-B0E8-6BB14C56F397}" srcOrd="4" destOrd="0" presId="urn:microsoft.com/office/officeart/2005/8/layout/chevron1"/>
    <dgm:cxn modelId="{E19F3E74-0A3C-44C6-9A3E-F1EFD218069C}" type="presParOf" srcId="{9CABC16C-C514-4684-B2FD-494986AB1C78}" destId="{AE85F4F0-7601-43BE-A242-FE6098F00995}" srcOrd="5" destOrd="0" presId="urn:microsoft.com/office/officeart/2005/8/layout/chevron1"/>
    <dgm:cxn modelId="{ADB9D39B-904F-4673-9D18-0C99FB1832FE}" type="presParOf" srcId="{9CABC16C-C514-4684-B2FD-494986AB1C78}" destId="{C891A151-1842-4620-AEAD-526214A1B2AE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12E9E7-B1BA-4ED9-BC76-71B379C396F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5B15A85-0F09-4533-A7D3-8F60FE7D660B}">
      <dgm:prSet phldrT="[Texto]"/>
      <dgm:spPr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>
          <a:noFill/>
        </a:ln>
      </dgm:spPr>
      <dgm:t>
        <a:bodyPr/>
        <a:lstStyle/>
        <a:p>
          <a:r>
            <a:rPr lang="pt-BR" b="1" dirty="0"/>
            <a:t>Seleciona o plano desejado</a:t>
          </a:r>
        </a:p>
      </dgm:t>
    </dgm:pt>
    <dgm:pt modelId="{1E766F8B-9824-4C60-A467-361E29523253}" type="parTrans" cxnId="{0D3B679E-732B-4142-A095-48239533E335}">
      <dgm:prSet/>
      <dgm:spPr/>
      <dgm:t>
        <a:bodyPr/>
        <a:lstStyle/>
        <a:p>
          <a:endParaRPr lang="pt-BR"/>
        </a:p>
      </dgm:t>
    </dgm:pt>
    <dgm:pt modelId="{917C0995-3E5F-4C0A-874A-35B03758973E}" type="sibTrans" cxnId="{0D3B679E-732B-4142-A095-48239533E335}">
      <dgm:prSet/>
      <dgm:spPr/>
      <dgm:t>
        <a:bodyPr/>
        <a:lstStyle/>
        <a:p>
          <a:endParaRPr lang="pt-BR"/>
        </a:p>
      </dgm:t>
    </dgm:pt>
    <dgm:pt modelId="{2BC850E4-0382-444E-B4A1-98CED04DF679}">
      <dgm:prSet phldrT="[Texto]"/>
      <dgm:spPr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>
          <a:noFill/>
        </a:ln>
      </dgm:spPr>
      <dgm:t>
        <a:bodyPr/>
        <a:lstStyle/>
        <a:p>
          <a:r>
            <a:rPr lang="pt-BR" b="1" dirty="0"/>
            <a:t> Clica em ‘Quero esse’ </a:t>
          </a:r>
        </a:p>
      </dgm:t>
    </dgm:pt>
    <dgm:pt modelId="{3A28EF28-00F4-42C8-BCC9-738674E9E195}" type="parTrans" cxnId="{064D4EA6-6AD8-4F9A-BFD3-BCBD50CA8628}">
      <dgm:prSet/>
      <dgm:spPr/>
      <dgm:t>
        <a:bodyPr/>
        <a:lstStyle/>
        <a:p>
          <a:endParaRPr lang="pt-BR"/>
        </a:p>
      </dgm:t>
    </dgm:pt>
    <dgm:pt modelId="{50F3B9CE-9C2A-4E68-883C-1B42202F23C9}" type="sibTrans" cxnId="{064D4EA6-6AD8-4F9A-BFD3-BCBD50CA8628}">
      <dgm:prSet/>
      <dgm:spPr/>
      <dgm:t>
        <a:bodyPr/>
        <a:lstStyle/>
        <a:p>
          <a:endParaRPr lang="pt-BR"/>
        </a:p>
      </dgm:t>
    </dgm:pt>
    <dgm:pt modelId="{F3C6B8B8-374F-4F1B-90D8-013CFAFEC124}">
      <dgm:prSet phldrT="[Texto]"/>
      <dgm:spPr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>
          <a:noFill/>
        </a:ln>
      </dgm:spPr>
      <dgm:t>
        <a:bodyPr/>
        <a:lstStyle/>
        <a:p>
          <a:r>
            <a:rPr lang="pt-BR" b="1" dirty="0"/>
            <a:t>Modal: ‘Novo plano selecionado’</a:t>
          </a:r>
        </a:p>
      </dgm:t>
    </dgm:pt>
    <dgm:pt modelId="{4FF416F8-91A2-4660-991F-C622580B9D41}" type="parTrans" cxnId="{9A07585B-B069-4BF8-845B-7F9CABD4AC07}">
      <dgm:prSet/>
      <dgm:spPr/>
      <dgm:t>
        <a:bodyPr/>
        <a:lstStyle/>
        <a:p>
          <a:endParaRPr lang="pt-BR"/>
        </a:p>
      </dgm:t>
    </dgm:pt>
    <dgm:pt modelId="{3095D9CC-5D52-4A83-8DAF-2C4B3D3C615E}" type="sibTrans" cxnId="{9A07585B-B069-4BF8-845B-7F9CABD4AC07}">
      <dgm:prSet/>
      <dgm:spPr/>
      <dgm:t>
        <a:bodyPr/>
        <a:lstStyle/>
        <a:p>
          <a:endParaRPr lang="pt-BR"/>
        </a:p>
      </dgm:t>
    </dgm:pt>
    <dgm:pt modelId="{4985833C-000A-4349-BE2A-A75FFFAE6F3A}" type="pres">
      <dgm:prSet presAssocID="{A212E9E7-B1BA-4ED9-BC76-71B379C396F8}" presName="Name0" presStyleCnt="0">
        <dgm:presLayoutVars>
          <dgm:dir/>
          <dgm:animLvl val="lvl"/>
          <dgm:resizeHandles val="exact"/>
        </dgm:presLayoutVars>
      </dgm:prSet>
      <dgm:spPr/>
    </dgm:pt>
    <dgm:pt modelId="{A68B05FF-E669-4908-8602-3596EBD6BBEC}" type="pres">
      <dgm:prSet presAssocID="{75B15A85-0F09-4533-A7D3-8F60FE7D660B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C395D193-962A-4561-8624-17C0D8385D88}" type="pres">
      <dgm:prSet presAssocID="{917C0995-3E5F-4C0A-874A-35B03758973E}" presName="parTxOnlySpace" presStyleCnt="0"/>
      <dgm:spPr/>
    </dgm:pt>
    <dgm:pt modelId="{B62A8D9E-E924-4D47-8F50-328CB9F3B7C2}" type="pres">
      <dgm:prSet presAssocID="{2BC850E4-0382-444E-B4A1-98CED04DF679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0FE52C71-A3E6-4296-9D36-4EDB51884F47}" type="pres">
      <dgm:prSet presAssocID="{50F3B9CE-9C2A-4E68-883C-1B42202F23C9}" presName="parTxOnlySpace" presStyleCnt="0"/>
      <dgm:spPr/>
    </dgm:pt>
    <dgm:pt modelId="{552E88E2-82D5-4511-B0B8-967BE90AFFAD}" type="pres">
      <dgm:prSet presAssocID="{F3C6B8B8-374F-4F1B-90D8-013CFAFEC124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DF633A01-5A8E-41FD-ABAB-A58D662170E4}" type="presOf" srcId="{75B15A85-0F09-4533-A7D3-8F60FE7D660B}" destId="{A68B05FF-E669-4908-8602-3596EBD6BBEC}" srcOrd="0" destOrd="0" presId="urn:microsoft.com/office/officeart/2005/8/layout/chevron1"/>
    <dgm:cxn modelId="{9A07585B-B069-4BF8-845B-7F9CABD4AC07}" srcId="{A212E9E7-B1BA-4ED9-BC76-71B379C396F8}" destId="{F3C6B8B8-374F-4F1B-90D8-013CFAFEC124}" srcOrd="2" destOrd="0" parTransId="{4FF416F8-91A2-4660-991F-C622580B9D41}" sibTransId="{3095D9CC-5D52-4A83-8DAF-2C4B3D3C615E}"/>
    <dgm:cxn modelId="{9D7AE260-A125-4D0D-AF3E-BD79CD7B103F}" type="presOf" srcId="{2BC850E4-0382-444E-B4A1-98CED04DF679}" destId="{B62A8D9E-E924-4D47-8F50-328CB9F3B7C2}" srcOrd="0" destOrd="0" presId="urn:microsoft.com/office/officeart/2005/8/layout/chevron1"/>
    <dgm:cxn modelId="{0D3B679E-732B-4142-A095-48239533E335}" srcId="{A212E9E7-B1BA-4ED9-BC76-71B379C396F8}" destId="{75B15A85-0F09-4533-A7D3-8F60FE7D660B}" srcOrd="0" destOrd="0" parTransId="{1E766F8B-9824-4C60-A467-361E29523253}" sibTransId="{917C0995-3E5F-4C0A-874A-35B03758973E}"/>
    <dgm:cxn modelId="{064D4EA6-6AD8-4F9A-BFD3-BCBD50CA8628}" srcId="{A212E9E7-B1BA-4ED9-BC76-71B379C396F8}" destId="{2BC850E4-0382-444E-B4A1-98CED04DF679}" srcOrd="1" destOrd="0" parTransId="{3A28EF28-00F4-42C8-BCC9-738674E9E195}" sibTransId="{50F3B9CE-9C2A-4E68-883C-1B42202F23C9}"/>
    <dgm:cxn modelId="{9FE6D7D5-2756-49D2-A5C6-9BF465373AD3}" type="presOf" srcId="{A212E9E7-B1BA-4ED9-BC76-71B379C396F8}" destId="{4985833C-000A-4349-BE2A-A75FFFAE6F3A}" srcOrd="0" destOrd="0" presId="urn:microsoft.com/office/officeart/2005/8/layout/chevron1"/>
    <dgm:cxn modelId="{73725FFE-395D-4119-8FD0-BAAB068C501B}" type="presOf" srcId="{F3C6B8B8-374F-4F1B-90D8-013CFAFEC124}" destId="{552E88E2-82D5-4511-B0B8-967BE90AFFAD}" srcOrd="0" destOrd="0" presId="urn:microsoft.com/office/officeart/2005/8/layout/chevron1"/>
    <dgm:cxn modelId="{AE6FEFD9-22CF-49E4-802A-CD09A1363A0C}" type="presParOf" srcId="{4985833C-000A-4349-BE2A-A75FFFAE6F3A}" destId="{A68B05FF-E669-4908-8602-3596EBD6BBEC}" srcOrd="0" destOrd="0" presId="urn:microsoft.com/office/officeart/2005/8/layout/chevron1"/>
    <dgm:cxn modelId="{5BCBC5E8-CABE-4EE0-8F92-FCF570ACB72B}" type="presParOf" srcId="{4985833C-000A-4349-BE2A-A75FFFAE6F3A}" destId="{C395D193-962A-4561-8624-17C0D8385D88}" srcOrd="1" destOrd="0" presId="urn:microsoft.com/office/officeart/2005/8/layout/chevron1"/>
    <dgm:cxn modelId="{909E83B5-7443-4AA8-9439-8BEF17A65FBF}" type="presParOf" srcId="{4985833C-000A-4349-BE2A-A75FFFAE6F3A}" destId="{B62A8D9E-E924-4D47-8F50-328CB9F3B7C2}" srcOrd="2" destOrd="0" presId="urn:microsoft.com/office/officeart/2005/8/layout/chevron1"/>
    <dgm:cxn modelId="{42259B3D-3B15-4956-8CA5-7907DD9B46AA}" type="presParOf" srcId="{4985833C-000A-4349-BE2A-A75FFFAE6F3A}" destId="{0FE52C71-A3E6-4296-9D36-4EDB51884F47}" srcOrd="3" destOrd="0" presId="urn:microsoft.com/office/officeart/2005/8/layout/chevron1"/>
    <dgm:cxn modelId="{17B28227-1160-4946-AD76-4FD736AE6E5A}" type="presParOf" srcId="{4985833C-000A-4349-BE2A-A75FFFAE6F3A}" destId="{552E88E2-82D5-4511-B0B8-967BE90AFFAD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210B96-5D29-47A8-9D5D-DB92EDA8DBD8}">
      <dsp:nvSpPr>
        <dsp:cNvPr id="0" name=""/>
        <dsp:cNvSpPr/>
      </dsp:nvSpPr>
      <dsp:spPr>
        <a:xfrm>
          <a:off x="3517" y="1921825"/>
          <a:ext cx="2018350" cy="730524"/>
        </a:xfrm>
        <a:prstGeom prst="chevron">
          <a:avLst/>
        </a:prstGeom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1" kern="1200" dirty="0"/>
            <a:t>Já sou Flex</a:t>
          </a:r>
        </a:p>
      </dsp:txBody>
      <dsp:txXfrm>
        <a:off x="368779" y="1921825"/>
        <a:ext cx="1287826" cy="730524"/>
      </dsp:txXfrm>
    </dsp:sp>
    <dsp:sp modelId="{93AD545C-606D-4E85-A5A7-520EF4726D0C}">
      <dsp:nvSpPr>
        <dsp:cNvPr id="0" name=""/>
        <dsp:cNvSpPr/>
      </dsp:nvSpPr>
      <dsp:spPr>
        <a:xfrm>
          <a:off x="1880130" y="1921825"/>
          <a:ext cx="2350072" cy="730524"/>
        </a:xfrm>
        <a:prstGeom prst="chevron">
          <a:avLst/>
        </a:prstGeom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1" kern="1200" dirty="0"/>
            <a:t>Insere Login e Senha</a:t>
          </a:r>
        </a:p>
      </dsp:txBody>
      <dsp:txXfrm>
        <a:off x="2245392" y="1921825"/>
        <a:ext cx="1619548" cy="730524"/>
      </dsp:txXfrm>
    </dsp:sp>
    <dsp:sp modelId="{CAA66604-A67B-400B-B0E8-6BB14C56F397}">
      <dsp:nvSpPr>
        <dsp:cNvPr id="0" name=""/>
        <dsp:cNvSpPr/>
      </dsp:nvSpPr>
      <dsp:spPr>
        <a:xfrm>
          <a:off x="956767" y="2792901"/>
          <a:ext cx="1845728" cy="779928"/>
        </a:xfrm>
        <a:prstGeom prst="chevron">
          <a:avLst/>
        </a:prstGeom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1" kern="1200" dirty="0"/>
            <a:t>Menu</a:t>
          </a:r>
        </a:p>
      </dsp:txBody>
      <dsp:txXfrm>
        <a:off x="1346731" y="2792901"/>
        <a:ext cx="1065800" cy="779928"/>
      </dsp:txXfrm>
    </dsp:sp>
    <dsp:sp modelId="{C891A151-1842-4620-AEAD-526214A1B2AE}">
      <dsp:nvSpPr>
        <dsp:cNvPr id="0" name=""/>
        <dsp:cNvSpPr/>
      </dsp:nvSpPr>
      <dsp:spPr>
        <a:xfrm>
          <a:off x="2660759" y="2792901"/>
          <a:ext cx="2200652" cy="779928"/>
        </a:xfrm>
        <a:prstGeom prst="chevron">
          <a:avLst/>
        </a:prstGeom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1" kern="1200" dirty="0"/>
            <a:t>Troca meu plano Claro Flex</a:t>
          </a:r>
        </a:p>
      </dsp:txBody>
      <dsp:txXfrm>
        <a:off x="3050723" y="2792901"/>
        <a:ext cx="1420724" cy="7799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8B05FF-E669-4908-8602-3596EBD6BBEC}">
      <dsp:nvSpPr>
        <dsp:cNvPr id="0" name=""/>
        <dsp:cNvSpPr/>
      </dsp:nvSpPr>
      <dsp:spPr>
        <a:xfrm>
          <a:off x="1534" y="1124035"/>
          <a:ext cx="1869380" cy="747752"/>
        </a:xfrm>
        <a:prstGeom prst="chevron">
          <a:avLst/>
        </a:prstGeom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kern="1200" dirty="0"/>
            <a:t>Seleciona o plano desejado</a:t>
          </a:r>
        </a:p>
      </dsp:txBody>
      <dsp:txXfrm>
        <a:off x="375410" y="1124035"/>
        <a:ext cx="1121628" cy="747752"/>
      </dsp:txXfrm>
    </dsp:sp>
    <dsp:sp modelId="{B62A8D9E-E924-4D47-8F50-328CB9F3B7C2}">
      <dsp:nvSpPr>
        <dsp:cNvPr id="0" name=""/>
        <dsp:cNvSpPr/>
      </dsp:nvSpPr>
      <dsp:spPr>
        <a:xfrm>
          <a:off x="1683976" y="1124035"/>
          <a:ext cx="1869380" cy="747752"/>
        </a:xfrm>
        <a:prstGeom prst="chevron">
          <a:avLst/>
        </a:prstGeom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kern="1200" dirty="0"/>
            <a:t> Clica em ‘Quero esse’ </a:t>
          </a:r>
        </a:p>
      </dsp:txBody>
      <dsp:txXfrm>
        <a:off x="2057852" y="1124035"/>
        <a:ext cx="1121628" cy="747752"/>
      </dsp:txXfrm>
    </dsp:sp>
    <dsp:sp modelId="{552E88E2-82D5-4511-B0B8-967BE90AFFAD}">
      <dsp:nvSpPr>
        <dsp:cNvPr id="0" name=""/>
        <dsp:cNvSpPr/>
      </dsp:nvSpPr>
      <dsp:spPr>
        <a:xfrm>
          <a:off x="3366419" y="1124035"/>
          <a:ext cx="1869380" cy="747752"/>
        </a:xfrm>
        <a:prstGeom prst="chevron">
          <a:avLst/>
        </a:prstGeom>
        <a:gradFill flip="none" rotWithShape="1">
          <a:gsLst>
            <a:gs pos="0">
              <a:srgbClr val="AE2116"/>
            </a:gs>
            <a:gs pos="42000">
              <a:srgbClr val="DA291C"/>
            </a:gs>
            <a:gs pos="100000">
              <a:srgbClr val="FF5144"/>
            </a:gs>
          </a:gsLst>
          <a:lin ang="189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1" kern="1200" dirty="0"/>
            <a:t>Modal: ‘Novo plano selecionado’</a:t>
          </a:r>
        </a:p>
      </dsp:txBody>
      <dsp:txXfrm>
        <a:off x="3740295" y="1124035"/>
        <a:ext cx="1121628" cy="7477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0F09E-ED1D-4135-93F7-A01F83ED4A4B}" type="datetimeFigureOut">
              <a:rPr lang="pt-BR" smtClean="0"/>
              <a:t>27/02/2026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686AC-3AA0-48D4-8FBC-4276128975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0353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4371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347D4-65F6-7BC1-76C4-D0869E084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AC124E8-92E2-AE4E-5025-1B1592E07E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AF319DF-E714-8670-DC96-53D4EA252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4005633-4E65-E187-D662-AC50CCCF68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8055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E3459-DC0C-E8F1-6D28-B0334C0DD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12392CD-1D60-3444-7CB9-CD8AF4653F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1CF1BB7-FDE1-6247-B7ED-6A063260C1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46511C6-C2A5-05A6-BD59-D3F5654B08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2690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E381F-CD48-6067-0295-43AC14975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8EE5CB4-3C03-9EC1-E517-C408A212AD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DC2E008-B960-7188-FFD9-087A395124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C7505EA-6AA6-69DF-9DF1-293BFD7089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7341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662C0-136B-7B0D-B090-99BE83433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028A30B-0816-981A-64C4-7623BE3D2A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3D7365F-2620-DF66-A939-A0C9111EC8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325FC04-114D-71D2-D130-CD03C1C29E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8499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5816C-6D8C-E351-6B13-5CBB47791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0710511-F691-28B4-BC02-E762D54F22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A50882A-BDA3-65B3-8968-444834AB15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F9728D5-2991-6126-5452-8B09BC760F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57161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00652-410D-615D-5B61-B6FB8B3C5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81EEC1A-1A0F-0A71-A37A-3C2143E860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6FE9D78-16F4-601A-1886-6E102D3FE4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A2FAFC2-CA4C-E1C4-2D09-5C7E554889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2142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215ED-B99B-6D1A-1109-161D9C4AF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00D0325-01F8-2C34-6072-EFB5D2F62C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9632EDC5-73C5-A9E0-4449-251CFE3BA2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C209A19-E154-418C-7F5B-1C3B404BFF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2135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2DA68-28CD-9EB8-24FD-A01378932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B09297F-802B-238C-9010-CABCB38C47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B7D92FC-0056-F3BC-9B2C-1837A9D581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A5086B3-EA65-3195-D11D-277ADABA04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0784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3ED20-5056-E6D3-414D-222AA0EB9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9EAA958-7F79-94D7-1AD2-B775F259DB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886105D-BB96-509C-29D1-6E677ED9CC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12C6DEC-5B52-1CDE-B845-8B014D4B21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6702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92393-E299-9818-81D5-9638A8A70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80FE7A0-6009-E33D-1D07-41A5DAC5D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55350BF-D842-29FD-4BCF-63388A6365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4604E28-0CB4-FDED-1A6F-B3F89711E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2018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51456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1D0A1-6557-77BE-0FF0-EF3E20005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54CCED4-7EA1-C4A3-111A-54B2A3C39E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AA7B955-9713-3BFF-604D-2EFC967E78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ADBAD7E-A565-D7F2-0115-547F94FF8D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1843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D6637-375C-789C-FC29-93A7322BE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8AA2D8C-9AE1-C764-6C01-4DCD5FA4EC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92D91D19-DAF6-BA8B-E034-51F2717E6B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DC36063-5548-9E7A-9EE2-FC9C5CBDE0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46987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51957-171A-5ECA-1E0F-4BD862E8E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D21DA04-6CB4-EDCC-B884-D9D18519E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1B85EF5-76F3-1275-7A37-BBFF079BE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797DF3F-9FEB-429F-AF80-51E54E94FC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80609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529D-A428-F4C5-4631-D4AE10399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31FBCB6-0BD9-52B5-CF64-8815EADE46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BB80B97-2C18-8B10-E2EF-4DD004AEEE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2F84533-FF4B-0F9E-6A10-1FE5DD62B5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4795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5F679-BD4B-E624-716E-DF7746995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F45BBE5-ABCA-D614-A122-5EEE5E6839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2989D46-6E96-6736-1471-F12042E3A5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3293D04-12ED-4C3A-EC0B-F1F36AD226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0839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D69CD4-920D-9D45-EA60-37865E6CD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EC8EEE6-BFD9-C290-3F92-6C4094F847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7D4DA02-90F7-D626-E1F1-23EE48700F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EECD617-9C77-7ACE-FDFD-AC211D28C2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29149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5E158-DF81-23A6-28E0-E414A2683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3587311-AD2F-C1A3-69AD-6170669022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6F04DE2-6084-E4EA-BC2F-79AA970EF6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30FFAB9-1C60-6F6C-F7DD-B0C71C6F92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0703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25399-9F71-6037-AD42-4CA3EF14E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7656F0C-EC5D-0A91-FA49-CAA7C5BDE9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953E31FA-B023-DB85-CF79-B7DACE1286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2248AE-0820-A03A-EA01-DD93747FED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65016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5EADC-6898-0EF4-86A9-C92E1E892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B9E20BD-D820-A533-FC92-EFA1543BB3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6B605AA-DF9A-18CA-31B1-EF2A116B66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93298FA-8376-9C00-A886-39514CF184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24309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6999B-E050-7934-776A-5619A3C81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3B689E8-045D-3069-01BF-8A3F52962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F86C9CE-88B7-C741-C10C-2C43937168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3F3D041-0BBA-F0BE-6310-58ACF144A0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334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57518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16060-06D6-9E0F-B6B4-93D560FF4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4047638-F076-CA2B-D898-209AB28666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995D5E1-4663-9454-FE53-0E076546E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70AD470-6F26-60AD-98B7-85F8F289B8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35871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95886-9C67-F5BA-BC15-71F877EE0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0C67BCE-25C8-CEFA-EA55-31D9C499F7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9C61B9B-7076-4DD7-0257-3A51674972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A7B3E9D-206A-D229-DB4E-D4E238BA77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21549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883C1-0BA5-40E5-938B-37EBB6565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532360B-270B-393D-8240-DCAF714A06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09FE82A-975D-FD5E-998A-EBDFF78F6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5B0D828-E560-888D-B703-BEDB0CD33F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1243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A0FEF-9767-1800-5F6A-AF6B7B82E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1AB0821-63F6-FEF7-8FE7-438362D591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B3D4FE9-4903-5DEB-032B-8D0F2C966D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34178FB-A60F-BD0E-8781-20AC290287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4030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00B25-7775-00A4-8DC6-613060BE9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07A5056-A334-D691-C843-4EDD75CB59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3D63356-983A-6050-191D-61C8012D4A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C0849B4-A114-4D5C-FF47-9357696C3B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94544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377E6-3067-FE8D-DD0F-6EE428B35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E3857C8-8E20-A6F3-E8AA-8E05BC6719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63C0267-C529-A140-90E0-08B27976B4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F610CCC-A691-D8C4-541E-6BE26F03F0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413206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45548-5624-7E51-5A54-26325A41E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C6F819D-1BA5-9A6D-0E2F-7723FD4B98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951742BC-14F3-DF1F-E121-FAED745421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AD3A4CA-4D66-5A04-EC67-57F9D3ED08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38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635250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F4FA9-921B-B72C-ED65-171D942C5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8CA7A86-D9DA-7635-B373-CAA2153C61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41A1FCB-20E8-A986-B023-C204F80770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710C031-9C16-0961-5F64-23962EDF81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39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8313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3139C-B6D5-A7F1-715E-EE9F88C2B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483CC58-A201-6548-5314-E7AF0BA4FD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6B287A9-D691-4694-F5D9-C27964EE25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9EEB593-BE20-1D6D-D2BD-D180B26B5C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40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13811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26173-5A5D-0FFF-067A-F74A80AA5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0A3D190-AEA0-F00D-85CF-B896B3FC48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9C10C46-E630-AFD1-F1F5-49BF69FD0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7AABDCC-C155-D2E7-BE28-97705C077E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441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6B85D8-34C0-49C4-8C00-9B32D6E23A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4863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E2A5B-71AB-E61A-DF38-EFB013154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70957B3-EF60-8A8C-82F8-5DE20B7F69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7521F96-8CF0-CB3E-55EC-2F44E0A9FA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9BBC42-0E5A-BDD5-DFF5-05D9ECCEDB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25044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E40BD3-F87B-6D74-3366-8FF2D7D0C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75B441D-A2E7-1A8C-0FBA-3D27743246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69F11D6-C657-17FD-4728-87F6AF2A4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1E6C39E-B9E3-DE1B-D4AA-20EA9389C0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43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341548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525CF-C0FC-A051-7015-F413D99D5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8B278EF-2177-5F25-8DB5-F1DBA28782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8622620-F248-1261-80D6-D93613DF5C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F78EC52-0403-6BEC-ED92-EE4CBF37C4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44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794889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A1B4D-2E1E-84B3-87EE-51C174923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5BEB807-584C-A643-F05E-074496CAC9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84C94B7-A42C-BD83-CC9B-286A90921A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287DF6A-A40E-11AE-0122-235D6423BF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45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69422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6428F-2B19-E939-11B2-ADEE86FF4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F34C0AA-D4DA-D88E-54DD-4440A36586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19C7CC9-DDB9-1361-5A7C-2A43A67C84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A0B0189-FFEE-0100-01A7-6076EC14FA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614916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8C3453-E13E-F245-1FC6-19981C851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A9CC981-364E-631E-D218-FACC5B2483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C9177CC-B9B9-01EB-A89C-3CAF7AD6D3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3EE6AAA-11CD-0887-BCFF-C08B21D5D8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229405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1B64A-FEE8-35AD-7D3B-C85DFBE98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26C8D5B-CFB7-7463-F1E2-3EC3D6769F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3E2A875-9169-FE1D-6995-09DBC11753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ED8DA11-38E2-4697-A6B3-1FD4349DD0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95997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438E0-97F4-3A9B-821F-B7C319B8F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F8EB15D-6EB7-507A-32E0-ACF28F770B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4D4A641-0ACE-7FED-8F27-D79773FDB7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8787B3A-927C-2612-7ED1-DF5582CBAD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796379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CBB22-D4B5-C0D7-F146-441954244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EFBAA17-49B2-997B-A6BC-410E562FBE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E37A24A-2B2D-73E9-BB09-116CB57256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7AC8A59-B5C9-40AE-EA9C-E37D5A4DB4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39698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E2264-4745-477B-45D3-841C7C179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98CF4A5-D45C-79D7-752C-1C10582BF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5CCE517-AE32-E61B-E691-4C143B3F74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38BDC26-2F7C-C132-1668-E2BBF24778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881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F88BB-BAD4-E186-C40D-8BBD4E7C7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68484B1-77AC-0B5D-6E3A-26B540102B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46470DC-0933-F600-19B8-6C0E20E71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D86A981-ADA2-2ACF-1E9F-953EDB3C5C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506967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D77FE-7D79-BDA6-8A3E-065194BC0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94D7663-56E3-8B0C-CAAE-FE59B8B9BC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4B7B946-1D60-9A0A-269B-D6BD6DCB7E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047D2B1-1BE4-C7F9-5BA2-1FBD1260ED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199390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2861D-A50D-2636-E3BD-00E8F4079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551E38F-5C0E-B8C5-5AF2-6CC94306DE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27E2E8E-B5BE-E29C-B092-8B6F6B93C3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1526AF3-7490-F2BA-A4F0-D9FE829C60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4555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BDE45-0CF0-BAED-F3C9-61FB0919C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8D35817-3EBE-F933-124A-613D27EB6E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F8D52AB-EB9A-A724-65B7-5F275DB6D3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5E7A56A-1C52-38C8-CF41-9F15A2DA3A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883527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1956A-3409-5FC9-2F26-87B8E405E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F111B77-DBA0-7795-5173-F7F24C4487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5858B58-6C9F-EA27-C40F-B1FCDBDA6F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3F3CBB6-5A41-5EF4-3183-8F8BF0F47C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78678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F91CA-DBBA-D91F-0C7F-9746108EE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21D174F-B33D-E690-FE0A-4983F2614B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F9F231E-891E-31E0-047E-D85B1F640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C7D84A9-4459-E647-3AC9-7AA39FC6C8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807401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00652-410D-615D-5B61-B6FB8B3C5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81EEC1A-1A0F-0A71-A37A-3C2143E860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6FE9D78-16F4-601A-1886-6E102D3FE4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A2FAFC2-CA4C-E1C4-2D09-5C7E554889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214277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0557A-49C2-B969-145F-066741E68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F83E10B-B471-8ED8-E106-F3F11292C0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0768611-9939-B1D3-694A-EFCC8C96B5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E705DBA-9E1A-DBE8-3923-C021FAAD4C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01534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26061-724E-E193-FB46-5323ECE30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3292BC2-ED7C-CB10-D228-72FC4A7FC8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F47559C-2310-DCBA-8C5D-90DE4C47F5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574332E-08BC-14E4-06F7-1B21933BF7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857557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46C05-D1DB-CAF8-3CF8-8D9B712BE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6646EB3-1C08-39D8-EF20-BDA56F6D74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E1C8422-7EA6-590A-1362-90EF3BA4B9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5C2F500-CEA3-79C9-338A-7EF0AD3EEE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334268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94A1E-2570-AA40-C636-A0E0E6967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A37338E-D2D2-3E40-67B8-67FC273E90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3085F88-F170-E7A0-950D-E7040390D1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2A3F017-3E47-436F-9CF5-02C27C6354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932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5FF80-F1F9-3043-7CF1-E0F070E5D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19917BD-721A-5ECE-F56C-8B7580A33E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1686C9D-55BB-43CF-FD42-C58E22F0A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A48B70-10C7-C622-50E1-6903786A4C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030246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435007-AA92-000B-CE4B-35F20F565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7147B96-2225-0062-DCD0-0D20F840B3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829B35D-A94F-629B-7F24-7807ADC23B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EFFC10A-133C-AEFC-0E07-21F1C3D40C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11447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5FEC1-A7B5-F533-25E2-97BD5F640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BC176D5-5D96-52B4-A182-D9302D67DB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26A60A5-C3E4-B17A-83E5-1B3F8B9176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E404BF5-6E33-9CAE-9375-CA055FF59A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64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983337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531E8-5BDC-0C8B-8D92-FC4CF0827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BB07178-F0F4-D8E6-1377-865C50D771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47DF196-3006-A42E-8ABA-46C60F0E8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29B73FF-6A6C-A580-1836-1DD8AB04C5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65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88353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76AE5-F7F8-4A01-CECE-946BB873E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80DFAC6-A84C-A12B-3A26-0D9A7E6AE0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046F66B-11DC-5CF1-88BE-E356AB94A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2E68612-F67F-3606-C41F-5F4C85FDFE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66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475346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D6479-8546-1160-15FD-00F6D6F4F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E998E1A-2F52-C538-11FA-1409AFDC75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2B19AD6-707C-5599-39D7-448ADC9E2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F5DEB22-0B9B-FB49-811B-1D91665341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67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223771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9AD04-DD17-F6A3-AF82-CE5C0023B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D9DB913-AF90-01A8-230E-199868F244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3827702-7600-8C0C-02D6-3D0D5ADD8D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82B52E3-EF03-675D-0C3C-9886EEE11D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686AC-3AA0-48D4-8FBC-4276128975DC}" type="slidenum">
              <a:rPr lang="pt-BR" smtClean="0"/>
              <a:t>68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69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E3898-BE55-F0BB-A91A-92D039142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D550805-E17E-2515-7B5A-87D0D69D3A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95E8BA75-C95C-5F6E-E8CF-5E6AF53C18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9A3EB8E-084B-21F7-6971-541BA49AFB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8662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341BB-7F5F-EC85-F671-AA2A9AE9F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C58EE99-FAFD-12F6-847D-A37137C32A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13D1F3D-DA5A-9CF4-B227-5087302124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56B5C2B-9B01-7BBA-10F2-9D1953C329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5711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59B52-8906-07B0-76A5-EDD947316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C48F90A-E465-9A59-D877-D3D517F361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8097946-D218-CFBC-5805-C4925A5A5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Venda de chip flex com ativação direta</a:t>
            </a:r>
            <a:endParaRPr lang="x-none" dirty="0"/>
          </a:p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58FC58C-5D2E-0C8B-66BC-E1610E900A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B85D8-34C0-49C4-8C00-9B32D6E23A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MX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980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7.gi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.gi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.gif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údo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ADF886C2-2D8B-A47E-F1E4-0E36F9BFFF9C}"/>
              </a:ext>
            </a:extLst>
          </p:cNvPr>
          <p:cNvSpPr/>
          <p:nvPr userDrawn="1"/>
        </p:nvSpPr>
        <p:spPr>
          <a:xfrm>
            <a:off x="113035" y="84287"/>
            <a:ext cx="11965930" cy="50437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E2116"/>
              </a:gs>
              <a:gs pos="50000">
                <a:srgbClr val="DA291C"/>
              </a:gs>
              <a:gs pos="100000">
                <a:srgbClr val="FF5144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>
              <a:latin typeface="AMX Black" pitchFamily="2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A2CC91CD-9BAB-F4E0-658C-55C31C4342C3}"/>
              </a:ext>
            </a:extLst>
          </p:cNvPr>
          <p:cNvGrpSpPr/>
          <p:nvPr userDrawn="1"/>
        </p:nvGrpSpPr>
        <p:grpSpPr>
          <a:xfrm>
            <a:off x="345622" y="173135"/>
            <a:ext cx="1129464" cy="338554"/>
            <a:chOff x="345622" y="204665"/>
            <a:chExt cx="1129464" cy="338554"/>
          </a:xfrm>
        </p:grpSpPr>
        <p:pic>
          <p:nvPicPr>
            <p:cNvPr id="22" name="Gráfico 21">
              <a:extLst>
                <a:ext uri="{FF2B5EF4-FFF2-40B4-BE49-F238E27FC236}">
                  <a16:creationId xmlns:a16="http://schemas.microsoft.com/office/drawing/2014/main" id="{5913BA50-61D0-AFA0-4AB8-077164647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60405"/>
            <a:stretch/>
          </p:blipFill>
          <p:spPr>
            <a:xfrm>
              <a:off x="345622" y="244491"/>
              <a:ext cx="603152" cy="247025"/>
            </a:xfrm>
            <a:prstGeom prst="rect">
              <a:avLst/>
            </a:prstGeom>
          </p:spPr>
        </p:pic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B507C807-2411-72A2-048F-9904BEB1F4D4}"/>
                </a:ext>
              </a:extLst>
            </p:cNvPr>
            <p:cNvSpPr txBox="1"/>
            <p:nvPr/>
          </p:nvSpPr>
          <p:spPr>
            <a:xfrm>
              <a:off x="861031" y="204665"/>
              <a:ext cx="614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600" b="1" dirty="0">
                  <a:solidFill>
                    <a:schemeClr val="bg1"/>
                  </a:solidFill>
                  <a:latin typeface="AMX Medium" pitchFamily="2" charset="0"/>
                </a:rPr>
                <a:t>flex</a:t>
              </a:r>
            </a:p>
          </p:txBody>
        </p:sp>
      </p:grpSp>
      <p:pic>
        <p:nvPicPr>
          <p:cNvPr id="2" name="Imagem 1" descr="Logotipo&#10;&#10;O conteúdo gerado por IA pode estar incorreto.">
            <a:extLst>
              <a:ext uri="{FF2B5EF4-FFF2-40B4-BE49-F238E27FC236}">
                <a16:creationId xmlns:a16="http://schemas.microsoft.com/office/drawing/2014/main" id="{C6480030-F1A4-9779-736E-62234E9420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31615" r="27320" b="33884"/>
          <a:stretch>
            <a:fillRect/>
          </a:stretch>
        </p:blipFill>
        <p:spPr>
          <a:xfrm>
            <a:off x="10934705" y="188593"/>
            <a:ext cx="729737" cy="28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48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3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55" userDrawn="1">
          <p15:clr>
            <a:srgbClr val="FBAE40"/>
          </p15:clr>
        </p15:guide>
        <p15:guide id="4" orient="horz" pos="131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Reflexão/Provoca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127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94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údo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-838200"/>
            <a:ext cx="12192000" cy="81814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59935" y="-690737"/>
            <a:ext cx="827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0" dirty="0">
                <a:solidFill>
                  <a:schemeClr val="tx1"/>
                </a:solidFill>
                <a:latin typeface="AMX" pitchFamily="2" charset="0"/>
                <a:cs typeface="Calibri" panose="020F0502020204030204" pitchFamily="34" charset="0"/>
              </a:rPr>
              <a:t>  CONTEÚDO</a:t>
            </a:r>
          </a:p>
        </p:txBody>
      </p:sp>
      <p:sp>
        <p:nvSpPr>
          <p:cNvPr id="3" name="Retângulo 2"/>
          <p:cNvSpPr/>
          <p:nvPr/>
        </p:nvSpPr>
        <p:spPr>
          <a:xfrm>
            <a:off x="-3592286" y="0"/>
            <a:ext cx="3592286" cy="44017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 rot="16200000">
            <a:off x="-5121346" y="1715237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DG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-3592286" y="4401784"/>
            <a:ext cx="3592286" cy="2456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-4163483" y="5212459"/>
            <a:ext cx="20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WEB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2192000" y="0"/>
            <a:ext cx="3592286" cy="685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-3592286" y="-818148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12192000" y="-818147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-3429001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Equipe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2355285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cliente</a:t>
            </a:r>
          </a:p>
        </p:txBody>
      </p:sp>
      <p:sp>
        <p:nvSpPr>
          <p:cNvPr id="15" name="CaixaDeTexto 14"/>
          <p:cNvSpPr txBox="1"/>
          <p:nvPr/>
        </p:nvSpPr>
        <p:spPr>
          <a:xfrm rot="5400000">
            <a:off x="13331896" y="2695352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bg2">
                    <a:lumMod val="9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CLIENTE</a:t>
            </a:r>
          </a:p>
        </p:txBody>
      </p:sp>
    </p:spTree>
    <p:extLst>
      <p:ext uri="{BB962C8B-B14F-4D97-AF65-F5344CB8AC3E}">
        <p14:creationId xmlns:p14="http://schemas.microsoft.com/office/powerpoint/2010/main" val="1067312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Índice">
    <p:bg>
      <p:bgPr>
        <a:solidFill>
          <a:srgbClr val="FF7E79">
            <a:alpha val="32941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-838200"/>
            <a:ext cx="12192000" cy="818147"/>
          </a:xfrm>
          <a:prstGeom prst="rect">
            <a:avLst/>
          </a:prstGeom>
          <a:solidFill>
            <a:srgbClr val="FF7E79">
              <a:alpha val="32941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59935" y="-690737"/>
            <a:ext cx="827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0" dirty="0">
                <a:solidFill>
                  <a:schemeClr val="tx1"/>
                </a:solidFill>
                <a:latin typeface="AMX" pitchFamily="2" charset="0"/>
                <a:cs typeface="Calibri" panose="020F0502020204030204" pitchFamily="34" charset="0"/>
              </a:rPr>
              <a:t>ÍNDICE</a:t>
            </a:r>
          </a:p>
        </p:txBody>
      </p:sp>
      <p:sp>
        <p:nvSpPr>
          <p:cNvPr id="3" name="Retângulo 2"/>
          <p:cNvSpPr/>
          <p:nvPr/>
        </p:nvSpPr>
        <p:spPr>
          <a:xfrm>
            <a:off x="-3592286" y="0"/>
            <a:ext cx="3592286" cy="44017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 rot="16200000">
            <a:off x="-5121346" y="1715237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DG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-3592286" y="4401784"/>
            <a:ext cx="3592286" cy="2456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-4163483" y="5212459"/>
            <a:ext cx="20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WEB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2192000" y="0"/>
            <a:ext cx="3592286" cy="685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-3592286" y="-818148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12192000" y="-818147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-3429001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Equipe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2355285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cliente</a:t>
            </a:r>
          </a:p>
        </p:txBody>
      </p:sp>
      <p:sp>
        <p:nvSpPr>
          <p:cNvPr id="15" name="CaixaDeTexto 14"/>
          <p:cNvSpPr txBox="1"/>
          <p:nvPr/>
        </p:nvSpPr>
        <p:spPr>
          <a:xfrm rot="5400000">
            <a:off x="13331896" y="2695352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bg2">
                    <a:lumMod val="9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CLIENTE</a:t>
            </a:r>
          </a:p>
        </p:txBody>
      </p:sp>
    </p:spTree>
    <p:extLst>
      <p:ext uri="{BB962C8B-B14F-4D97-AF65-F5344CB8AC3E}">
        <p14:creationId xmlns:p14="http://schemas.microsoft.com/office/powerpoint/2010/main" val="2579843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tenção/Dica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-818147"/>
            <a:ext cx="12192000" cy="8181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59935" y="-640433"/>
            <a:ext cx="827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0" dirty="0">
                <a:solidFill>
                  <a:schemeClr val="tx1"/>
                </a:solidFill>
                <a:latin typeface="AMX" pitchFamily="2" charset="0"/>
                <a:cs typeface="Calibri" panose="020F0502020204030204" pitchFamily="34" charset="0"/>
              </a:rPr>
              <a:t>  ATENÇÃO/DICA</a:t>
            </a:r>
          </a:p>
        </p:txBody>
      </p:sp>
      <p:sp>
        <p:nvSpPr>
          <p:cNvPr id="3" name="Retângulo 2"/>
          <p:cNvSpPr/>
          <p:nvPr/>
        </p:nvSpPr>
        <p:spPr>
          <a:xfrm>
            <a:off x="-3592286" y="0"/>
            <a:ext cx="3592286" cy="44017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 rot="16200000">
            <a:off x="-5121346" y="1715237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DG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-3592286" y="4401784"/>
            <a:ext cx="3592286" cy="2456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-4163483" y="5212459"/>
            <a:ext cx="20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WEB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2192000" y="0"/>
            <a:ext cx="3592286" cy="685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-3592286" y="-818148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12192000" y="-818147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-3429001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Equipe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2355285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cliente</a:t>
            </a:r>
          </a:p>
        </p:txBody>
      </p:sp>
      <p:sp>
        <p:nvSpPr>
          <p:cNvPr id="15" name="CaixaDeTexto 14"/>
          <p:cNvSpPr txBox="1"/>
          <p:nvPr/>
        </p:nvSpPr>
        <p:spPr>
          <a:xfrm rot="5400000">
            <a:off x="13331896" y="2695352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bg2">
                    <a:lumMod val="9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CLIENTE</a:t>
            </a:r>
          </a:p>
        </p:txBody>
      </p:sp>
    </p:spTree>
    <p:extLst>
      <p:ext uri="{BB962C8B-B14F-4D97-AF65-F5344CB8AC3E}">
        <p14:creationId xmlns:p14="http://schemas.microsoft.com/office/powerpoint/2010/main" val="2845496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tividade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-818147"/>
            <a:ext cx="12192000" cy="8181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59935" y="-640433"/>
            <a:ext cx="827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0" dirty="0">
                <a:solidFill>
                  <a:schemeClr val="tx1"/>
                </a:solidFill>
                <a:latin typeface="AMX" pitchFamily="2" charset="0"/>
                <a:cs typeface="Calibri" panose="020F0502020204030204" pitchFamily="34" charset="0"/>
              </a:rPr>
              <a:t>  ATIVIDADE</a:t>
            </a:r>
          </a:p>
        </p:txBody>
      </p:sp>
      <p:sp>
        <p:nvSpPr>
          <p:cNvPr id="3" name="Retângulo 2"/>
          <p:cNvSpPr/>
          <p:nvPr/>
        </p:nvSpPr>
        <p:spPr>
          <a:xfrm>
            <a:off x="-3592286" y="0"/>
            <a:ext cx="3592286" cy="44017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 rot="16200000">
            <a:off x="-5121346" y="1715237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DG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-3592286" y="4401784"/>
            <a:ext cx="3592286" cy="2456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-4163483" y="5212459"/>
            <a:ext cx="20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WEB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2192000" y="0"/>
            <a:ext cx="3592286" cy="685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-3592286" y="-818148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12192000" y="-818147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-3429001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Equipe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2355285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cliente</a:t>
            </a:r>
          </a:p>
        </p:txBody>
      </p:sp>
      <p:sp>
        <p:nvSpPr>
          <p:cNvPr id="15" name="CaixaDeTexto 14"/>
          <p:cNvSpPr txBox="1"/>
          <p:nvPr/>
        </p:nvSpPr>
        <p:spPr>
          <a:xfrm rot="5400000">
            <a:off x="13331896" y="2695352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bg2">
                    <a:lumMod val="9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CLIENTE</a:t>
            </a:r>
          </a:p>
        </p:txBody>
      </p:sp>
    </p:spTree>
    <p:extLst>
      <p:ext uri="{BB962C8B-B14F-4D97-AF65-F5344CB8AC3E}">
        <p14:creationId xmlns:p14="http://schemas.microsoft.com/office/powerpoint/2010/main" val="31514549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xão/Provocação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-818147"/>
            <a:ext cx="12192000" cy="8181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59935" y="-640433"/>
            <a:ext cx="827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0" dirty="0">
                <a:solidFill>
                  <a:schemeClr val="tx1"/>
                </a:solidFill>
                <a:latin typeface="AMX" pitchFamily="2" charset="0"/>
                <a:cs typeface="Calibri" panose="020F0502020204030204" pitchFamily="34" charset="0"/>
              </a:rPr>
              <a:t>  REFLEXÃO/PROVOCAÇÃO</a:t>
            </a:r>
          </a:p>
        </p:txBody>
      </p:sp>
      <p:sp>
        <p:nvSpPr>
          <p:cNvPr id="3" name="Retângulo 2"/>
          <p:cNvSpPr/>
          <p:nvPr/>
        </p:nvSpPr>
        <p:spPr>
          <a:xfrm>
            <a:off x="-3592286" y="0"/>
            <a:ext cx="3592286" cy="44017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 rot="16200000">
            <a:off x="-5121346" y="1715237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DG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-3592286" y="4401784"/>
            <a:ext cx="3592286" cy="2456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-4163483" y="5212459"/>
            <a:ext cx="20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WEB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2192000" y="0"/>
            <a:ext cx="3592286" cy="685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-3592286" y="-818148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12192000" y="-818147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-3429001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Equipe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2355285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cliente</a:t>
            </a:r>
          </a:p>
        </p:txBody>
      </p:sp>
      <p:sp>
        <p:nvSpPr>
          <p:cNvPr id="15" name="CaixaDeTexto 14"/>
          <p:cNvSpPr txBox="1"/>
          <p:nvPr/>
        </p:nvSpPr>
        <p:spPr>
          <a:xfrm rot="5400000">
            <a:off x="13331896" y="2695352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bg2">
                    <a:lumMod val="9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CLIENTE</a:t>
            </a:r>
          </a:p>
        </p:txBody>
      </p:sp>
    </p:spTree>
    <p:extLst>
      <p:ext uri="{BB962C8B-B14F-4D97-AF65-F5344CB8AC3E}">
        <p14:creationId xmlns:p14="http://schemas.microsoft.com/office/powerpoint/2010/main" val="3854232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dução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-818147"/>
            <a:ext cx="12192000" cy="81814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59935" y="-640433"/>
            <a:ext cx="827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0" dirty="0">
                <a:solidFill>
                  <a:schemeClr val="tx1"/>
                </a:solidFill>
                <a:latin typeface="AMX" pitchFamily="2" charset="0"/>
                <a:cs typeface="Calibri" panose="020F0502020204030204" pitchFamily="34" charset="0"/>
              </a:rPr>
              <a:t>INTRODUÇÃO</a:t>
            </a:r>
          </a:p>
        </p:txBody>
      </p:sp>
      <p:sp>
        <p:nvSpPr>
          <p:cNvPr id="3" name="Retângulo 2"/>
          <p:cNvSpPr/>
          <p:nvPr/>
        </p:nvSpPr>
        <p:spPr>
          <a:xfrm>
            <a:off x="-3592286" y="0"/>
            <a:ext cx="3592286" cy="44017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 rot="16200000">
            <a:off x="-5121346" y="1715237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DG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-3592286" y="4401784"/>
            <a:ext cx="3592286" cy="2456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-4163483" y="5212459"/>
            <a:ext cx="20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WEB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2192000" y="0"/>
            <a:ext cx="3592286" cy="685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-3592286" y="-818148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12192000" y="-818147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-3429001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Equipe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2355285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cliente</a:t>
            </a:r>
          </a:p>
        </p:txBody>
      </p:sp>
      <p:sp>
        <p:nvSpPr>
          <p:cNvPr id="15" name="CaixaDeTexto 14"/>
          <p:cNvSpPr txBox="1"/>
          <p:nvPr/>
        </p:nvSpPr>
        <p:spPr>
          <a:xfrm rot="5400000">
            <a:off x="13331896" y="2695352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bg2">
                    <a:lumMod val="9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CLIENTE</a:t>
            </a:r>
          </a:p>
        </p:txBody>
      </p:sp>
    </p:spTree>
    <p:extLst>
      <p:ext uri="{BB962C8B-B14F-4D97-AF65-F5344CB8AC3E}">
        <p14:creationId xmlns:p14="http://schemas.microsoft.com/office/powerpoint/2010/main" val="10362220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valiação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-818147"/>
            <a:ext cx="12192000" cy="8181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59935" y="-640433"/>
            <a:ext cx="827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0" dirty="0">
                <a:solidFill>
                  <a:schemeClr val="tx1"/>
                </a:solidFill>
                <a:latin typeface="AMX" pitchFamily="2" charset="0"/>
                <a:cs typeface="Calibri" panose="020F0502020204030204" pitchFamily="34" charset="0"/>
              </a:rPr>
              <a:t>  AVALIAÇÃO</a:t>
            </a:r>
          </a:p>
        </p:txBody>
      </p:sp>
      <p:sp>
        <p:nvSpPr>
          <p:cNvPr id="3" name="Retângulo 2"/>
          <p:cNvSpPr/>
          <p:nvPr/>
        </p:nvSpPr>
        <p:spPr>
          <a:xfrm>
            <a:off x="-3592286" y="0"/>
            <a:ext cx="3592286" cy="44017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 rot="16200000">
            <a:off x="-5121346" y="1715237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DG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-3592286" y="4401784"/>
            <a:ext cx="3592286" cy="2456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-4163483" y="5212459"/>
            <a:ext cx="20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WEB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2192000" y="0"/>
            <a:ext cx="3592286" cy="685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-3592286" y="-818148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12192000" y="-818147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-3429001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Equipe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2355285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cliente</a:t>
            </a:r>
          </a:p>
        </p:txBody>
      </p:sp>
      <p:sp>
        <p:nvSpPr>
          <p:cNvPr id="15" name="CaixaDeTexto 14"/>
          <p:cNvSpPr txBox="1"/>
          <p:nvPr/>
        </p:nvSpPr>
        <p:spPr>
          <a:xfrm rot="5400000">
            <a:off x="13331896" y="2695352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bg2">
                    <a:lumMod val="9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CLIENTE</a:t>
            </a:r>
          </a:p>
        </p:txBody>
      </p:sp>
    </p:spTree>
    <p:extLst>
      <p:ext uri="{BB962C8B-B14F-4D97-AF65-F5344CB8AC3E}">
        <p14:creationId xmlns:p14="http://schemas.microsoft.com/office/powerpoint/2010/main" val="2275754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ídeo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-818147"/>
            <a:ext cx="12192000" cy="818147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959935" y="-640433"/>
            <a:ext cx="827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0" dirty="0">
                <a:solidFill>
                  <a:schemeClr val="bg1"/>
                </a:solidFill>
                <a:latin typeface="AMX" pitchFamily="2" charset="0"/>
                <a:cs typeface="Calibri" panose="020F0502020204030204" pitchFamily="34" charset="0"/>
              </a:rPr>
              <a:t>  VÍDEO</a:t>
            </a:r>
          </a:p>
        </p:txBody>
      </p:sp>
      <p:sp>
        <p:nvSpPr>
          <p:cNvPr id="3" name="Retângulo 2"/>
          <p:cNvSpPr/>
          <p:nvPr/>
        </p:nvSpPr>
        <p:spPr>
          <a:xfrm>
            <a:off x="-3592286" y="0"/>
            <a:ext cx="3592286" cy="44017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 rot="16200000">
            <a:off x="-5121346" y="1715237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DG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-3592286" y="4401784"/>
            <a:ext cx="3592286" cy="2456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-4163483" y="5212459"/>
            <a:ext cx="20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WEB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2192000" y="0"/>
            <a:ext cx="3592286" cy="685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-3592286" y="-818148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12192000" y="-818147"/>
            <a:ext cx="3592286" cy="818147"/>
          </a:xfrm>
          <a:prstGeom prst="rect">
            <a:avLst/>
          </a:prstGeom>
          <a:solidFill>
            <a:srgbClr val="00002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-3429001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Equipe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2355285" y="-578031"/>
            <a:ext cx="326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</a:rPr>
              <a:t>Comentários para cliente</a:t>
            </a:r>
          </a:p>
        </p:txBody>
      </p:sp>
      <p:sp>
        <p:nvSpPr>
          <p:cNvPr id="15" name="CaixaDeTexto 14"/>
          <p:cNvSpPr txBox="1"/>
          <p:nvPr/>
        </p:nvSpPr>
        <p:spPr>
          <a:xfrm rot="5400000">
            <a:off x="13331896" y="2695352"/>
            <a:ext cx="3981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i="0" dirty="0">
                <a:solidFill>
                  <a:schemeClr val="bg2">
                    <a:lumMod val="90000"/>
                  </a:schemeClr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CLIENTE</a:t>
            </a:r>
          </a:p>
        </p:txBody>
      </p:sp>
    </p:spTree>
    <p:extLst>
      <p:ext uri="{BB962C8B-B14F-4D97-AF65-F5344CB8AC3E}">
        <p14:creationId xmlns:p14="http://schemas.microsoft.com/office/powerpoint/2010/main" val="3922132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údo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B99AB8F7-6069-10A8-DE4E-10A3CF3FC224}"/>
              </a:ext>
            </a:extLst>
          </p:cNvPr>
          <p:cNvSpPr/>
          <p:nvPr userDrawn="1"/>
        </p:nvSpPr>
        <p:spPr>
          <a:xfrm>
            <a:off x="113035" y="84287"/>
            <a:ext cx="11965930" cy="50437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>
              <a:latin typeface="AMX Black" pitchFamily="2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BBF1CC5C-7E4E-77F1-BEA1-5A07CCC8D4EE}"/>
              </a:ext>
            </a:extLst>
          </p:cNvPr>
          <p:cNvGrpSpPr/>
          <p:nvPr userDrawn="1"/>
        </p:nvGrpSpPr>
        <p:grpSpPr>
          <a:xfrm>
            <a:off x="345622" y="173135"/>
            <a:ext cx="1129464" cy="338554"/>
            <a:chOff x="345622" y="204665"/>
            <a:chExt cx="1129464" cy="338554"/>
          </a:xfrm>
        </p:grpSpPr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80B4C4D1-0C7F-AA08-B842-D04F533B7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60405"/>
            <a:stretch/>
          </p:blipFill>
          <p:spPr>
            <a:xfrm>
              <a:off x="345622" y="244491"/>
              <a:ext cx="603152" cy="247025"/>
            </a:xfrm>
            <a:prstGeom prst="rect">
              <a:avLst/>
            </a:prstGeom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241FE0D9-CA1B-3D85-183C-48D913FD8221}"/>
                </a:ext>
              </a:extLst>
            </p:cNvPr>
            <p:cNvSpPr txBox="1"/>
            <p:nvPr/>
          </p:nvSpPr>
          <p:spPr>
            <a:xfrm>
              <a:off x="861031" y="204665"/>
              <a:ext cx="614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MX Medium" pitchFamily="2" charset="0"/>
                </a:rPr>
                <a:t>flex</a:t>
              </a:r>
            </a:p>
          </p:txBody>
        </p:sp>
      </p:grpSp>
      <p:pic>
        <p:nvPicPr>
          <p:cNvPr id="22" name="Imagem 21" descr="Logotipo&#10;&#10;O conteúdo gerado por IA pode estar incorreto.">
            <a:extLst>
              <a:ext uri="{FF2B5EF4-FFF2-40B4-BE49-F238E27FC236}">
                <a16:creationId xmlns:a16="http://schemas.microsoft.com/office/drawing/2014/main" id="{335D79BD-D245-BD9E-F63D-F7CAD4C060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1" t="30278" r="26793" b="33913"/>
          <a:stretch>
            <a:fillRect/>
          </a:stretch>
        </p:blipFill>
        <p:spPr>
          <a:xfrm>
            <a:off x="10934705" y="173135"/>
            <a:ext cx="748940" cy="30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797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084" userDrawn="1">
          <p15:clr>
            <a:srgbClr val="FBAE40"/>
          </p15:clr>
        </p15:guide>
        <p15:guide id="4" orient="horz" pos="1308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3;p1"/>
          <p:cNvSpPr/>
          <p:nvPr/>
        </p:nvSpPr>
        <p:spPr>
          <a:xfrm>
            <a:off x="2001591" y="410855"/>
            <a:ext cx="10190409" cy="1678105"/>
          </a:xfrm>
          <a:prstGeom prst="rect">
            <a:avLst/>
          </a:prstGeom>
          <a:solidFill>
            <a:schemeClr val="lt1"/>
          </a:solidFill>
          <a:ln w="12700" cap="flat" cmpd="sng">
            <a:noFill/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Google Shape;24;p1"/>
          <p:cNvSpPr txBox="1"/>
          <p:nvPr/>
        </p:nvSpPr>
        <p:spPr>
          <a:xfrm>
            <a:off x="2240225" y="0"/>
            <a:ext cx="9969235" cy="423565"/>
          </a:xfrm>
          <a:prstGeom prst="rect">
            <a:avLst/>
          </a:prstGeom>
          <a:solidFill>
            <a:srgbClr val="000023"/>
          </a:solidFill>
          <a:ln w="12700" cap="flat" cmpd="sng">
            <a:solidFill>
              <a:srgbClr val="42404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Google Shape;41;p1"/>
          <p:cNvSpPr/>
          <p:nvPr/>
        </p:nvSpPr>
        <p:spPr>
          <a:xfrm>
            <a:off x="0" y="0"/>
            <a:ext cx="2257685" cy="1761743"/>
          </a:xfrm>
          <a:prstGeom prst="rect">
            <a:avLst/>
          </a:prstGeom>
          <a:solidFill>
            <a:srgbClr val="4652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8850086" y="579612"/>
            <a:ext cx="3341914" cy="460885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8850086" y="1129470"/>
            <a:ext cx="3341914" cy="460885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Google Shape;22;p1"/>
          <p:cNvSpPr/>
          <p:nvPr/>
        </p:nvSpPr>
        <p:spPr>
          <a:xfrm>
            <a:off x="0" y="1761743"/>
            <a:ext cx="12192001" cy="419404"/>
          </a:xfrm>
          <a:prstGeom prst="rect">
            <a:avLst/>
          </a:prstGeom>
          <a:solidFill>
            <a:srgbClr val="00002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Google Shape;26;p1"/>
          <p:cNvSpPr txBox="1"/>
          <p:nvPr/>
        </p:nvSpPr>
        <p:spPr>
          <a:xfrm>
            <a:off x="2358723" y="16329"/>
            <a:ext cx="1822225" cy="385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"/>
              <a:buFont typeface="Verdana" panose="020B0604030504040204"/>
              <a:buNone/>
            </a:pPr>
            <a:r>
              <a:rPr lang="en-US" sz="1600" b="1" i="0" u="none" strike="noStrike" cap="none" dirty="0" err="1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Informações</a:t>
            </a:r>
            <a:endParaRPr sz="1600" b="1" i="0" u="none" strike="noStrike" cap="none" dirty="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Google Shape;28;p1"/>
          <p:cNvSpPr txBox="1"/>
          <p:nvPr/>
        </p:nvSpPr>
        <p:spPr>
          <a:xfrm>
            <a:off x="2358722" y="451007"/>
            <a:ext cx="5893211" cy="1218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Verdana" panose="020B0604030504040204"/>
              <a:buNone/>
            </a:pPr>
            <a:r>
              <a:rPr lang="en-US" sz="1600" b="1" dirty="0" err="1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Treinamento</a:t>
            </a:r>
            <a:r>
              <a:rPr lang="en-US" sz="1600" b="0" i="0" u="none" strike="noStrike" cap="none" dirty="0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:</a:t>
            </a:r>
          </a:p>
          <a:p>
            <a:pPr>
              <a:lnSpc>
                <a:spcPct val="150000"/>
              </a:lnSpc>
              <a:buClr>
                <a:schemeClr val="dk1"/>
              </a:buClr>
              <a:buSzPts val="250"/>
            </a:pPr>
            <a:r>
              <a:rPr lang="en-US" sz="1600" b="1" dirty="0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DI:                                           </a:t>
            </a:r>
            <a:r>
              <a:rPr lang="en-US" sz="1600" dirty="0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	</a:t>
            </a:r>
            <a:r>
              <a:rPr lang="en-US" sz="1600" b="1" i="0" u="none" strike="noStrike" cap="none" dirty="0" err="1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Revisado</a:t>
            </a:r>
            <a:r>
              <a:rPr lang="en-US" sz="1600" b="1" i="0" u="none" strike="noStrike" cap="none" dirty="0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por: 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ts val="250"/>
            </a:pPr>
            <a:r>
              <a:rPr lang="en-US" sz="1600" b="1" dirty="0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Data:</a:t>
            </a:r>
            <a:endParaRPr lang="en-US" sz="1600" b="1" i="0" u="none" strike="noStrike" cap="none" dirty="0">
              <a:solidFill>
                <a:srgbClr val="42404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Google Shape;28;p1"/>
          <p:cNvSpPr txBox="1"/>
          <p:nvPr/>
        </p:nvSpPr>
        <p:spPr>
          <a:xfrm>
            <a:off x="9007308" y="530625"/>
            <a:ext cx="1361010" cy="385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Verdana" panose="020B0604030504040204"/>
              <a:buNone/>
            </a:pPr>
            <a:r>
              <a:rPr lang="en-US" sz="1600" b="1" i="0" u="none" strike="noStrike" cap="none" dirty="0" err="1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Versão</a:t>
            </a:r>
            <a:r>
              <a:rPr lang="en-US" sz="1600" b="1" i="0" u="none" strike="noStrike" cap="none" dirty="0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: </a:t>
            </a:r>
            <a:r>
              <a:rPr lang="en-US" sz="1600" i="0" u="none" strike="noStrike" cap="none" dirty="0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01</a:t>
            </a:r>
          </a:p>
        </p:txBody>
      </p:sp>
      <p:sp>
        <p:nvSpPr>
          <p:cNvPr id="12" name="Google Shape;28;p1"/>
          <p:cNvSpPr txBox="1"/>
          <p:nvPr/>
        </p:nvSpPr>
        <p:spPr>
          <a:xfrm>
            <a:off x="9007308" y="1111980"/>
            <a:ext cx="2429318" cy="385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"/>
              <a:buFont typeface="Verdana" panose="020B0604030504040204"/>
              <a:buNone/>
            </a:pPr>
            <a:r>
              <a:rPr lang="en-US" sz="1600" b="1" dirty="0" err="1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Solução</a:t>
            </a:r>
            <a:r>
              <a:rPr lang="en-US" sz="1600" b="1" i="0" u="none" strike="noStrike" cap="none" dirty="0">
                <a:solidFill>
                  <a:srgbClr val="424042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:</a:t>
            </a:r>
            <a:endParaRPr lang="en-US" sz="1600" i="0" u="none" strike="noStrike" cap="none" dirty="0">
              <a:solidFill>
                <a:srgbClr val="424042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7" name="Gráfico 16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9255" y="742526"/>
            <a:ext cx="1948203" cy="30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28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inel G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tângulo 44"/>
          <p:cNvSpPr/>
          <p:nvPr/>
        </p:nvSpPr>
        <p:spPr>
          <a:xfrm>
            <a:off x="0" y="4055056"/>
            <a:ext cx="8216900" cy="584775"/>
          </a:xfrm>
          <a:prstGeom prst="rect">
            <a:avLst/>
          </a:prstGeom>
          <a:solidFill>
            <a:srgbClr val="E0E0E0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Retângulo 42"/>
          <p:cNvSpPr/>
          <p:nvPr/>
        </p:nvSpPr>
        <p:spPr>
          <a:xfrm>
            <a:off x="0" y="2242017"/>
            <a:ext cx="8216900" cy="584775"/>
          </a:xfrm>
          <a:prstGeom prst="rect">
            <a:avLst/>
          </a:prstGeom>
          <a:solidFill>
            <a:srgbClr val="E0E0E0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Retângulo 43"/>
          <p:cNvSpPr/>
          <p:nvPr/>
        </p:nvSpPr>
        <p:spPr>
          <a:xfrm>
            <a:off x="0" y="3145324"/>
            <a:ext cx="8216900" cy="584775"/>
          </a:xfrm>
          <a:prstGeom prst="rect">
            <a:avLst/>
          </a:prstGeom>
          <a:solidFill>
            <a:srgbClr val="E0E0E0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Retângulo 41"/>
          <p:cNvSpPr/>
          <p:nvPr/>
        </p:nvSpPr>
        <p:spPr>
          <a:xfrm>
            <a:off x="0" y="1335988"/>
            <a:ext cx="8216900" cy="584775"/>
          </a:xfrm>
          <a:prstGeom prst="rect">
            <a:avLst/>
          </a:prstGeom>
          <a:solidFill>
            <a:srgbClr val="E0E0E0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/>
          <p:cNvSpPr txBox="1"/>
          <p:nvPr/>
        </p:nvSpPr>
        <p:spPr>
          <a:xfrm>
            <a:off x="787400" y="5731050"/>
            <a:ext cx="1036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/>
              <a:t>Pasta do Projeto:                                                                                                      </a:t>
            </a:r>
            <a:r>
              <a:rPr lang="pt-BR" sz="2000" b="0" dirty="0"/>
              <a:t>.</a:t>
            </a:r>
          </a:p>
        </p:txBody>
      </p:sp>
      <p:sp>
        <p:nvSpPr>
          <p:cNvPr id="17" name="Retângulo 16"/>
          <p:cNvSpPr/>
          <p:nvPr/>
        </p:nvSpPr>
        <p:spPr>
          <a:xfrm>
            <a:off x="-1" y="-818147"/>
            <a:ext cx="12192001" cy="818147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1959935" y="-640433"/>
            <a:ext cx="827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0" dirty="0">
                <a:solidFill>
                  <a:schemeClr val="bg1"/>
                </a:solidFill>
                <a:latin typeface="AMX" pitchFamily="2" charset="0"/>
                <a:cs typeface="Calibri" panose="020F0502020204030204" pitchFamily="34" charset="0"/>
              </a:rPr>
              <a:t>  PAINEL GERAL</a:t>
            </a:r>
          </a:p>
        </p:txBody>
      </p:sp>
      <p:sp>
        <p:nvSpPr>
          <p:cNvPr id="23" name="CaixaDeTexto 22"/>
          <p:cNvSpPr txBox="1"/>
          <p:nvPr/>
        </p:nvSpPr>
        <p:spPr>
          <a:xfrm>
            <a:off x="787400" y="1528764"/>
            <a:ext cx="10617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/>
              <a:t>Entregas: </a:t>
            </a:r>
            <a:r>
              <a:rPr lang="pt-BR" sz="2000" b="0" dirty="0">
                <a:solidFill>
                  <a:schemeClr val="bg1">
                    <a:lumMod val="75000"/>
                  </a:schemeClr>
                </a:solidFill>
              </a:rPr>
              <a:t>                                                                                                                          </a:t>
            </a:r>
            <a:r>
              <a:rPr lang="pt-BR" sz="2000" b="0" dirty="0"/>
              <a:t>. </a:t>
            </a:r>
          </a:p>
          <a:p>
            <a:endParaRPr lang="pt-BR" sz="2000" b="0" dirty="0"/>
          </a:p>
          <a:p>
            <a:endParaRPr lang="pt-BR" sz="2000" b="0" dirty="0"/>
          </a:p>
          <a:p>
            <a:r>
              <a:rPr lang="pt-BR" sz="2000" b="1" dirty="0"/>
              <a:t>Materiais Complementares:                                                                             </a:t>
            </a:r>
            <a:r>
              <a:rPr lang="pt-BR" sz="2000" b="0" dirty="0"/>
              <a:t>. </a:t>
            </a:r>
          </a:p>
          <a:p>
            <a:endParaRPr lang="pt-BR" sz="2000" b="0" dirty="0"/>
          </a:p>
          <a:p>
            <a:endParaRPr lang="pt-BR" sz="2000" b="1" dirty="0"/>
          </a:p>
          <a:p>
            <a:r>
              <a:rPr lang="pt-BR" sz="2000" b="1" dirty="0"/>
              <a:t>Atividades Externas:                                                                                              </a:t>
            </a:r>
            <a:r>
              <a:rPr lang="pt-BR" sz="2000" b="0" dirty="0"/>
              <a:t>. </a:t>
            </a:r>
          </a:p>
          <a:p>
            <a:endParaRPr lang="pt-BR" sz="2000" b="0" dirty="0"/>
          </a:p>
          <a:p>
            <a:endParaRPr lang="pt-BR" sz="2000" b="0" dirty="0"/>
          </a:p>
          <a:p>
            <a:r>
              <a:rPr lang="pt-BR" sz="2000" b="1" dirty="0"/>
              <a:t>Materiais Gráficos:                                                                                                 </a:t>
            </a:r>
            <a:r>
              <a:rPr lang="pt-BR" sz="2000" b="0" dirty="0"/>
              <a:t>. </a:t>
            </a:r>
          </a:p>
        </p:txBody>
      </p:sp>
      <p:sp>
        <p:nvSpPr>
          <p:cNvPr id="41" name="CaixaDeTexto 40"/>
          <p:cNvSpPr txBox="1"/>
          <p:nvPr/>
        </p:nvSpPr>
        <p:spPr>
          <a:xfrm>
            <a:off x="787400" y="345412"/>
            <a:ext cx="1036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/>
              <a:t>Projeto:                                                                                                         </a:t>
            </a:r>
            <a:r>
              <a:rPr lang="pt-BR" sz="2000" b="0" dirty="0">
                <a:solidFill>
                  <a:schemeClr val="tx1"/>
                </a:solidFill>
              </a:rPr>
              <a:t>.</a:t>
            </a:r>
            <a:endParaRPr lang="pt-BR" sz="3200" b="0" dirty="0">
              <a:solidFill>
                <a:schemeClr val="tx1"/>
              </a:solidFill>
            </a:endParaRPr>
          </a:p>
        </p:txBody>
      </p:sp>
      <p:sp>
        <p:nvSpPr>
          <p:cNvPr id="47" name="Google Shape;22;p1"/>
          <p:cNvSpPr/>
          <p:nvPr/>
        </p:nvSpPr>
        <p:spPr>
          <a:xfrm>
            <a:off x="0" y="6457890"/>
            <a:ext cx="12192001" cy="400110"/>
          </a:xfrm>
          <a:prstGeom prst="rect">
            <a:avLst/>
          </a:prstGeom>
          <a:solidFill>
            <a:srgbClr val="00002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</a:pPr>
            <a:endParaRPr sz="1400" b="0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49" name="Conector Reto 48"/>
          <p:cNvCxnSpPr>
            <a:cxnSpLocks/>
          </p:cNvCxnSpPr>
          <p:nvPr/>
        </p:nvCxnSpPr>
        <p:spPr>
          <a:xfrm>
            <a:off x="2057400" y="1804225"/>
            <a:ext cx="5943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to 49"/>
          <p:cNvCxnSpPr>
            <a:cxnSpLocks/>
          </p:cNvCxnSpPr>
          <p:nvPr/>
        </p:nvCxnSpPr>
        <p:spPr>
          <a:xfrm>
            <a:off x="4165600" y="2724555"/>
            <a:ext cx="3835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to 52"/>
          <p:cNvCxnSpPr>
            <a:cxnSpLocks/>
          </p:cNvCxnSpPr>
          <p:nvPr/>
        </p:nvCxnSpPr>
        <p:spPr>
          <a:xfrm>
            <a:off x="3302000" y="3627862"/>
            <a:ext cx="4699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to 54"/>
          <p:cNvCxnSpPr>
            <a:cxnSpLocks/>
          </p:cNvCxnSpPr>
          <p:nvPr/>
        </p:nvCxnSpPr>
        <p:spPr>
          <a:xfrm>
            <a:off x="3145971" y="4546463"/>
            <a:ext cx="485502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to 59"/>
          <p:cNvCxnSpPr>
            <a:cxnSpLocks/>
          </p:cNvCxnSpPr>
          <p:nvPr/>
        </p:nvCxnSpPr>
        <p:spPr>
          <a:xfrm>
            <a:off x="2362200" y="828587"/>
            <a:ext cx="8470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to 61"/>
          <p:cNvCxnSpPr>
            <a:cxnSpLocks/>
          </p:cNvCxnSpPr>
          <p:nvPr/>
        </p:nvCxnSpPr>
        <p:spPr>
          <a:xfrm>
            <a:off x="2895600" y="6031374"/>
            <a:ext cx="51271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ixaDeTexto 6"/>
          <p:cNvSpPr txBox="1"/>
          <p:nvPr/>
        </p:nvSpPr>
        <p:spPr>
          <a:xfrm>
            <a:off x="787400" y="5077001"/>
            <a:ext cx="7340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dirty="0"/>
              <a:t>Será necessário gerar QR CODE?      </a:t>
            </a:r>
            <a:r>
              <a:rPr lang="pt-BR" sz="2000" b="0" dirty="0"/>
              <a:t>(    ) Sim.       (    ) Não.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ADFD3A3-655B-491A-ADED-B56DA16FCC28}"/>
              </a:ext>
            </a:extLst>
          </p:cNvPr>
          <p:cNvSpPr txBox="1"/>
          <p:nvPr/>
        </p:nvSpPr>
        <p:spPr>
          <a:xfrm>
            <a:off x="787400" y="1313192"/>
            <a:ext cx="61023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b="0" dirty="0"/>
              <a:t>(Teams, Online, PPT, APP...)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F085549-DDDD-A83E-86D6-22AEAC131A9C}"/>
              </a:ext>
            </a:extLst>
          </p:cNvPr>
          <p:cNvSpPr txBox="1"/>
          <p:nvPr/>
        </p:nvSpPr>
        <p:spPr>
          <a:xfrm>
            <a:off x="787400" y="2224043"/>
            <a:ext cx="61023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b="0" dirty="0"/>
              <a:t>(PDF, Manual, Infográfico...)</a:t>
            </a:r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403F687-5733-4C5E-949B-88635422D0DE}"/>
              </a:ext>
            </a:extLst>
          </p:cNvPr>
          <p:cNvSpPr txBox="1"/>
          <p:nvPr/>
        </p:nvSpPr>
        <p:spPr>
          <a:xfrm>
            <a:off x="787400" y="3129935"/>
            <a:ext cx="61023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b="0" dirty="0"/>
              <a:t>(Miro, Kahoot, Wordwall...)</a:t>
            </a:r>
            <a:endParaRPr lang="pt-BR" sz="14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99CEF26-8DA2-0824-8074-9FD0087BA844}"/>
              </a:ext>
            </a:extLst>
          </p:cNvPr>
          <p:cNvSpPr txBox="1"/>
          <p:nvPr/>
        </p:nvSpPr>
        <p:spPr>
          <a:xfrm>
            <a:off x="787400" y="4042644"/>
            <a:ext cx="61023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b="0" dirty="0"/>
              <a:t>(Figurinhas, Filtros, Cartas...)</a:t>
            </a:r>
            <a:endParaRPr lang="pt-BR" sz="1400" dirty="0"/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D4B2A429-2BA0-2C7A-6382-CD946BB0A65C}"/>
              </a:ext>
            </a:extLst>
          </p:cNvPr>
          <p:cNvSpPr/>
          <p:nvPr/>
        </p:nvSpPr>
        <p:spPr>
          <a:xfrm>
            <a:off x="8483600" y="1315550"/>
            <a:ext cx="3708400" cy="4772114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2282D099-86AF-7246-1226-9CC43D77117D}"/>
              </a:ext>
            </a:extLst>
          </p:cNvPr>
          <p:cNvSpPr txBox="1"/>
          <p:nvPr/>
        </p:nvSpPr>
        <p:spPr>
          <a:xfrm>
            <a:off x="8763000" y="1511547"/>
            <a:ext cx="370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tx1"/>
                </a:solidFill>
              </a:rPr>
              <a:t>Capas/Templates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BEAC49CE-77E7-BBC9-A753-25219BD9A8DE}"/>
              </a:ext>
            </a:extLst>
          </p:cNvPr>
          <p:cNvSpPr txBox="1"/>
          <p:nvPr/>
        </p:nvSpPr>
        <p:spPr>
          <a:xfrm>
            <a:off x="8763000" y="2158520"/>
            <a:ext cx="31877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0" dirty="0"/>
              <a:t>(    ) Comunicação Vertical.</a:t>
            </a:r>
          </a:p>
          <a:p>
            <a:r>
              <a:rPr lang="pt-BR" sz="1800" b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b="0" dirty="0"/>
              <a:t>(    ) Estratégia.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b="0" dirty="0"/>
              <a:t>(    ) WhatsApp.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b="0" dirty="0"/>
              <a:t>(    ) Fusion.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b="0" dirty="0"/>
              <a:t>(    ) TAD.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b="0" dirty="0"/>
              <a:t>(    ) APP.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b="0" dirty="0"/>
              <a:t>(    ) Vídeo.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81367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6F34C-69BD-46E4-B6B4-9F9BB91CB977}" type="datetimeFigureOut">
              <a:rPr lang="pt-BR" smtClean="0"/>
              <a:t>27/02/2026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CFBA-11D7-4FAA-937D-7DFCA27188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94515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4E6F34C-69BD-46E4-B6B4-9F9BB91CB977}" type="datetimeFigureOut">
              <a:rPr lang="pt-BR" smtClean="0"/>
              <a:t>27/02/2026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DD5CFBA-11D7-4FAA-937D-7DFCA27188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82989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ítulo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4E6F34C-69BD-46E4-B6B4-9F9BB91CB977}" type="datetimeFigureOut">
              <a:rPr lang="pt-BR" smtClean="0"/>
              <a:t>27/02/2026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DD5CFBA-11D7-4FAA-937D-7DFCA271885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2249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>
  <p:cSld name="Duas Partes de Conteúdo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8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oogle Shape;24;p59">
            <a:extLst>
              <a:ext uri="{FF2B5EF4-FFF2-40B4-BE49-F238E27FC236}">
                <a16:creationId xmlns:a16="http://schemas.microsoft.com/office/drawing/2014/main" id="{5AE45DB4-D21C-9C40-9D2C-ECDFF62F9093}"/>
              </a:ext>
            </a:extLst>
          </p:cNvPr>
          <p:cNvGrpSpPr/>
          <p:nvPr userDrawn="1"/>
        </p:nvGrpSpPr>
        <p:grpSpPr>
          <a:xfrm>
            <a:off x="191738" y="6400205"/>
            <a:ext cx="11803242" cy="276035"/>
            <a:chOff x="191738" y="6400205"/>
            <a:chExt cx="11803242" cy="276035"/>
          </a:xfrm>
        </p:grpSpPr>
        <p:pic>
          <p:nvPicPr>
            <p:cNvPr id="17" name="Google Shape;25;p59">
              <a:extLst>
                <a:ext uri="{FF2B5EF4-FFF2-40B4-BE49-F238E27FC236}">
                  <a16:creationId xmlns:a16="http://schemas.microsoft.com/office/drawing/2014/main" id="{29717272-1863-6B9B-293F-541466687A5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91738" y="6400205"/>
              <a:ext cx="1005237" cy="276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26;p59">
              <a:extLst>
                <a:ext uri="{FF2B5EF4-FFF2-40B4-BE49-F238E27FC236}">
                  <a16:creationId xmlns:a16="http://schemas.microsoft.com/office/drawing/2014/main" id="{606175C7-2342-813E-0ACC-8A4D2E5F38A8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0603431" y="6444140"/>
              <a:ext cx="1391549" cy="222852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9" name="Google Shape;27;p59">
              <a:extLst>
                <a:ext uri="{FF2B5EF4-FFF2-40B4-BE49-F238E27FC236}">
                  <a16:creationId xmlns:a16="http://schemas.microsoft.com/office/drawing/2014/main" id="{B9FEE9B1-E910-542C-95CF-52FC864A21FE}"/>
                </a:ext>
              </a:extLst>
            </p:cNvPr>
            <p:cNvCxnSpPr/>
            <p:nvPr/>
          </p:nvCxnSpPr>
          <p:spPr>
            <a:xfrm>
              <a:off x="1280160" y="6583681"/>
              <a:ext cx="9159903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pic>
        <p:nvPicPr>
          <p:cNvPr id="9" name="Graphic 8">
            <a:extLst>
              <a:ext uri="{FF2B5EF4-FFF2-40B4-BE49-F238E27FC236}">
                <a16:creationId xmlns:a16="http://schemas.microsoft.com/office/drawing/2014/main" id="{2929E63D-D3DC-F727-B0D2-D5351B4E3C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318" t="2" r="11217" b="-2"/>
          <a:stretch/>
        </p:blipFill>
        <p:spPr>
          <a:xfrm>
            <a:off x="213360" y="173993"/>
            <a:ext cx="11765280" cy="19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0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>
  <p:cSld name="Título e Conteúdo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7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oogle Shape;24;p59">
            <a:extLst>
              <a:ext uri="{FF2B5EF4-FFF2-40B4-BE49-F238E27FC236}">
                <a16:creationId xmlns:a16="http://schemas.microsoft.com/office/drawing/2014/main" id="{79E571B9-F74B-DE7A-36F4-09D5ED980F12}"/>
              </a:ext>
            </a:extLst>
          </p:cNvPr>
          <p:cNvGrpSpPr/>
          <p:nvPr userDrawn="1"/>
        </p:nvGrpSpPr>
        <p:grpSpPr>
          <a:xfrm>
            <a:off x="191738" y="6400205"/>
            <a:ext cx="11803242" cy="276035"/>
            <a:chOff x="191738" y="6400205"/>
            <a:chExt cx="11803242" cy="276035"/>
          </a:xfrm>
        </p:grpSpPr>
        <p:pic>
          <p:nvPicPr>
            <p:cNvPr id="13" name="Google Shape;25;p59">
              <a:extLst>
                <a:ext uri="{FF2B5EF4-FFF2-40B4-BE49-F238E27FC236}">
                  <a16:creationId xmlns:a16="http://schemas.microsoft.com/office/drawing/2014/main" id="{FCB35A13-DE3C-F988-BB6F-5486AED85CA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91738" y="6400205"/>
              <a:ext cx="1005237" cy="276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26;p59">
              <a:extLst>
                <a:ext uri="{FF2B5EF4-FFF2-40B4-BE49-F238E27FC236}">
                  <a16:creationId xmlns:a16="http://schemas.microsoft.com/office/drawing/2014/main" id="{AA23EAF7-B8CF-4EC5-E5E4-AE8FE4A034F4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0603431" y="6444140"/>
              <a:ext cx="1391549" cy="222852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5" name="Google Shape;27;p59">
              <a:extLst>
                <a:ext uri="{FF2B5EF4-FFF2-40B4-BE49-F238E27FC236}">
                  <a16:creationId xmlns:a16="http://schemas.microsoft.com/office/drawing/2014/main" id="{5FDF9A8F-7625-54DE-3E0B-247F82B6C551}"/>
                </a:ext>
              </a:extLst>
            </p:cNvPr>
            <p:cNvCxnSpPr/>
            <p:nvPr/>
          </p:nvCxnSpPr>
          <p:spPr>
            <a:xfrm>
              <a:off x="1280160" y="6583681"/>
              <a:ext cx="9159903" cy="0"/>
            </a:xfrm>
            <a:prstGeom prst="straightConnector1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662C68E8-D759-1C6A-C5AF-03C4BFB09E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318" t="2" r="11217" b="-2"/>
          <a:stretch/>
        </p:blipFill>
        <p:spPr>
          <a:xfrm>
            <a:off x="213360" y="173993"/>
            <a:ext cx="11765280" cy="19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6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onteúdo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ADF886C2-2D8B-A47E-F1E4-0E36F9BFFF9C}"/>
              </a:ext>
            </a:extLst>
          </p:cNvPr>
          <p:cNvSpPr/>
          <p:nvPr userDrawn="1"/>
        </p:nvSpPr>
        <p:spPr>
          <a:xfrm>
            <a:off x="113035" y="84287"/>
            <a:ext cx="11965930" cy="50437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E2116"/>
              </a:gs>
              <a:gs pos="50000">
                <a:srgbClr val="DA291C"/>
              </a:gs>
              <a:gs pos="100000">
                <a:srgbClr val="FF5144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>
              <a:latin typeface="AMX Black" pitchFamily="2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A2CC91CD-9BAB-F4E0-658C-55C31C4342C3}"/>
              </a:ext>
            </a:extLst>
          </p:cNvPr>
          <p:cNvGrpSpPr/>
          <p:nvPr userDrawn="1"/>
        </p:nvGrpSpPr>
        <p:grpSpPr>
          <a:xfrm>
            <a:off x="345622" y="173135"/>
            <a:ext cx="1129464" cy="338554"/>
            <a:chOff x="345622" y="204665"/>
            <a:chExt cx="1129464" cy="338554"/>
          </a:xfrm>
        </p:grpSpPr>
        <p:pic>
          <p:nvPicPr>
            <p:cNvPr id="22" name="Gráfico 21">
              <a:extLst>
                <a:ext uri="{FF2B5EF4-FFF2-40B4-BE49-F238E27FC236}">
                  <a16:creationId xmlns:a16="http://schemas.microsoft.com/office/drawing/2014/main" id="{5913BA50-61D0-AFA0-4AB8-077164647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60405"/>
            <a:stretch/>
          </p:blipFill>
          <p:spPr>
            <a:xfrm>
              <a:off x="345622" y="244491"/>
              <a:ext cx="603152" cy="247025"/>
            </a:xfrm>
            <a:prstGeom prst="rect">
              <a:avLst/>
            </a:prstGeom>
          </p:spPr>
        </p:pic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B507C807-2411-72A2-048F-9904BEB1F4D4}"/>
                </a:ext>
              </a:extLst>
            </p:cNvPr>
            <p:cNvSpPr txBox="1"/>
            <p:nvPr/>
          </p:nvSpPr>
          <p:spPr>
            <a:xfrm>
              <a:off x="861031" y="204665"/>
              <a:ext cx="614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600" b="1" dirty="0">
                  <a:solidFill>
                    <a:schemeClr val="bg1"/>
                  </a:solidFill>
                  <a:latin typeface="AMX Medium" pitchFamily="2" charset="0"/>
                </a:rPr>
                <a:t>flex</a:t>
              </a:r>
            </a:p>
          </p:txBody>
        </p:sp>
      </p:grpSp>
      <p:pic>
        <p:nvPicPr>
          <p:cNvPr id="2" name="Imagem 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0BD9464C-F6B0-9E12-8E3A-783364BFB17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48" b="1"/>
          <a:stretch/>
        </p:blipFill>
        <p:spPr>
          <a:xfrm rot="10800000">
            <a:off x="0" y="5367895"/>
            <a:ext cx="12192000" cy="1490105"/>
          </a:xfrm>
          <a:prstGeom prst="rect">
            <a:avLst/>
          </a:prstGeom>
        </p:spPr>
      </p:pic>
      <p:pic>
        <p:nvPicPr>
          <p:cNvPr id="4" name="Imagem 3" descr="Logotipo&#10;&#10;O conteúdo gerado por IA pode estar incorreto.">
            <a:extLst>
              <a:ext uri="{FF2B5EF4-FFF2-40B4-BE49-F238E27FC236}">
                <a16:creationId xmlns:a16="http://schemas.microsoft.com/office/drawing/2014/main" id="{4AC84879-3C88-1F27-A844-6DFCB0FDA72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31615" r="27320" b="33884"/>
          <a:stretch>
            <a:fillRect/>
          </a:stretch>
        </p:blipFill>
        <p:spPr>
          <a:xfrm>
            <a:off x="10934705" y="188593"/>
            <a:ext cx="729737" cy="28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49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3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55" userDrawn="1">
          <p15:clr>
            <a:srgbClr val="FBAE40"/>
          </p15:clr>
        </p15:guide>
        <p15:guide id="4" orient="horz" pos="131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onteúdo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B99AB8F7-6069-10A8-DE4E-10A3CF3FC224}"/>
              </a:ext>
            </a:extLst>
          </p:cNvPr>
          <p:cNvSpPr/>
          <p:nvPr userDrawn="1"/>
        </p:nvSpPr>
        <p:spPr>
          <a:xfrm>
            <a:off x="113035" y="84287"/>
            <a:ext cx="11965930" cy="50437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>
              <a:latin typeface="AMX Black" pitchFamily="2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BBF1CC5C-7E4E-77F1-BEA1-5A07CCC8D4EE}"/>
              </a:ext>
            </a:extLst>
          </p:cNvPr>
          <p:cNvGrpSpPr/>
          <p:nvPr userDrawn="1"/>
        </p:nvGrpSpPr>
        <p:grpSpPr>
          <a:xfrm>
            <a:off x="345622" y="173135"/>
            <a:ext cx="1129464" cy="338554"/>
            <a:chOff x="345622" y="204665"/>
            <a:chExt cx="1129464" cy="338554"/>
          </a:xfrm>
        </p:grpSpPr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80B4C4D1-0C7F-AA08-B842-D04F533B7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60405"/>
            <a:stretch/>
          </p:blipFill>
          <p:spPr>
            <a:xfrm>
              <a:off x="345622" y="244491"/>
              <a:ext cx="603152" cy="247025"/>
            </a:xfrm>
            <a:prstGeom prst="rect">
              <a:avLst/>
            </a:prstGeom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241FE0D9-CA1B-3D85-183C-48D913FD8221}"/>
                </a:ext>
              </a:extLst>
            </p:cNvPr>
            <p:cNvSpPr txBox="1"/>
            <p:nvPr/>
          </p:nvSpPr>
          <p:spPr>
            <a:xfrm>
              <a:off x="861031" y="204665"/>
              <a:ext cx="614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MX Medium" pitchFamily="2" charset="0"/>
                </a:rPr>
                <a:t>flex</a:t>
              </a:r>
            </a:p>
          </p:txBody>
        </p:sp>
      </p:grpSp>
      <p:pic>
        <p:nvPicPr>
          <p:cNvPr id="2" name="Imagem 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BFB0910C-44DD-09D4-C602-2BB970A2BD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48" b="1"/>
          <a:stretch/>
        </p:blipFill>
        <p:spPr>
          <a:xfrm rot="10800000">
            <a:off x="0" y="5367895"/>
            <a:ext cx="12192000" cy="1490105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5D4FD42F-2701-FAD6-4066-347704866B3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1" t="30278" r="26793" b="33913"/>
          <a:stretch>
            <a:fillRect/>
          </a:stretch>
        </p:blipFill>
        <p:spPr>
          <a:xfrm>
            <a:off x="10934705" y="173135"/>
            <a:ext cx="748940" cy="30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65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084" userDrawn="1">
          <p15:clr>
            <a:srgbClr val="FBAE40"/>
          </p15:clr>
        </p15:guide>
        <p15:guide id="4" orient="horz" pos="130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nteúdo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B99AB8F7-6069-10A8-DE4E-10A3CF3FC224}"/>
              </a:ext>
            </a:extLst>
          </p:cNvPr>
          <p:cNvSpPr/>
          <p:nvPr userDrawn="1"/>
        </p:nvSpPr>
        <p:spPr>
          <a:xfrm>
            <a:off x="113035" y="84287"/>
            <a:ext cx="11965930" cy="50437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>
              <a:latin typeface="AMX Black" pitchFamily="2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BBF1CC5C-7E4E-77F1-BEA1-5A07CCC8D4EE}"/>
              </a:ext>
            </a:extLst>
          </p:cNvPr>
          <p:cNvGrpSpPr/>
          <p:nvPr userDrawn="1"/>
        </p:nvGrpSpPr>
        <p:grpSpPr>
          <a:xfrm>
            <a:off x="345622" y="173135"/>
            <a:ext cx="1129464" cy="338554"/>
            <a:chOff x="345622" y="204665"/>
            <a:chExt cx="1129464" cy="338554"/>
          </a:xfrm>
        </p:grpSpPr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80B4C4D1-0C7F-AA08-B842-D04F533B7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60405"/>
            <a:stretch/>
          </p:blipFill>
          <p:spPr>
            <a:xfrm>
              <a:off x="345622" y="244491"/>
              <a:ext cx="603152" cy="247025"/>
            </a:xfrm>
            <a:prstGeom prst="rect">
              <a:avLst/>
            </a:prstGeom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241FE0D9-CA1B-3D85-183C-48D913FD8221}"/>
                </a:ext>
              </a:extLst>
            </p:cNvPr>
            <p:cNvSpPr txBox="1"/>
            <p:nvPr/>
          </p:nvSpPr>
          <p:spPr>
            <a:xfrm>
              <a:off x="861031" y="204665"/>
              <a:ext cx="614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pt-BR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MX Medium" pitchFamily="2" charset="0"/>
                </a:rPr>
                <a:t>flex</a:t>
              </a:r>
            </a:p>
          </p:txBody>
        </p:sp>
      </p:grpSp>
      <p:pic>
        <p:nvPicPr>
          <p:cNvPr id="2" name="Imagem 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C596AF6-7BB1-2986-8734-7198AE172BA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67"/>
          <a:stretch/>
        </p:blipFill>
        <p:spPr>
          <a:xfrm rot="10800000">
            <a:off x="0" y="4166720"/>
            <a:ext cx="12192000" cy="269128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9F2A9FEA-3DED-F360-F230-C59F6CEF6B98}"/>
              </a:ext>
            </a:extLst>
          </p:cNvPr>
          <p:cNvSpPr/>
          <p:nvPr userDrawn="1"/>
        </p:nvSpPr>
        <p:spPr>
          <a:xfrm>
            <a:off x="5365750" y="2779487"/>
            <a:ext cx="6210300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latin typeface="AMX Black" pitchFamily="2" charset="0"/>
              </a:rPr>
              <a:t>Troca de Plano</a:t>
            </a: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FCE09D6D-9D60-1CD5-27F9-EBC1CCA41482}"/>
              </a:ext>
            </a:extLst>
          </p:cNvPr>
          <p:cNvSpPr/>
          <p:nvPr userDrawn="1"/>
        </p:nvSpPr>
        <p:spPr>
          <a:xfrm>
            <a:off x="5365750" y="3477081"/>
            <a:ext cx="6210300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latin typeface="AMX Black" pitchFamily="2" charset="0"/>
              </a:rPr>
              <a:t>Renovação Antecipada</a:t>
            </a: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F11B2C7B-CEFD-EABF-12E8-3E478CF611BF}"/>
              </a:ext>
            </a:extLst>
          </p:cNvPr>
          <p:cNvSpPr/>
          <p:nvPr userDrawn="1"/>
        </p:nvSpPr>
        <p:spPr>
          <a:xfrm>
            <a:off x="5365750" y="4174675"/>
            <a:ext cx="6210300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latin typeface="AMX Black" pitchFamily="2" charset="0"/>
              </a:rPr>
              <a:t>Ativação Incentivo com cartão de crédito</a:t>
            </a:r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D093CE09-7A1E-E3B4-0C8A-D90E5F9853C0}"/>
              </a:ext>
            </a:extLst>
          </p:cNvPr>
          <p:cNvSpPr/>
          <p:nvPr userDrawn="1"/>
        </p:nvSpPr>
        <p:spPr>
          <a:xfrm>
            <a:off x="5365750" y="4872269"/>
            <a:ext cx="6210300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latin typeface="AMX Black" pitchFamily="2" charset="0"/>
              </a:rPr>
              <a:t>Cancelamento</a:t>
            </a: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BA44316A-15FE-D68E-22FC-6942B32D0E31}"/>
              </a:ext>
            </a:extLst>
          </p:cNvPr>
          <p:cNvSpPr/>
          <p:nvPr userDrawn="1"/>
        </p:nvSpPr>
        <p:spPr>
          <a:xfrm>
            <a:off x="5365750" y="5569863"/>
            <a:ext cx="6210300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latin typeface="AMX Black" pitchFamily="2" charset="0"/>
              </a:rPr>
              <a:t>Reativação</a:t>
            </a: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00051EBE-A23A-288C-4144-9AC1B24ECC5B}"/>
              </a:ext>
            </a:extLst>
          </p:cNvPr>
          <p:cNvSpPr/>
          <p:nvPr userDrawn="1"/>
        </p:nvSpPr>
        <p:spPr>
          <a:xfrm>
            <a:off x="5365750" y="2081893"/>
            <a:ext cx="6210299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latin typeface="AMX Black" pitchFamily="2" charset="0"/>
              </a:rPr>
              <a:t>Fluxo do primeiro acesso</a:t>
            </a: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79043C2F-0B04-84CD-4A69-F8726AD487D6}"/>
              </a:ext>
            </a:extLst>
          </p:cNvPr>
          <p:cNvSpPr/>
          <p:nvPr userDrawn="1"/>
        </p:nvSpPr>
        <p:spPr>
          <a:xfrm>
            <a:off x="5365749" y="1384299"/>
            <a:ext cx="6210298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latin typeface="AMX Black" pitchFamily="2" charset="0"/>
              </a:rPr>
              <a:t>Ativação do Chip flex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798E1FDF-D190-4F79-AA3B-A8EAC2EC3773}"/>
              </a:ext>
            </a:extLst>
          </p:cNvPr>
          <p:cNvSpPr txBox="1"/>
          <p:nvPr userDrawn="1"/>
        </p:nvSpPr>
        <p:spPr>
          <a:xfrm>
            <a:off x="615950" y="1384300"/>
            <a:ext cx="2156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DA291C"/>
                </a:solidFill>
                <a:latin typeface="AMX Black" pitchFamily="2" charset="0"/>
              </a:rPr>
              <a:t>Índice: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07DEB0C0-EECC-D6A9-9429-8498C47D8A4C}"/>
              </a:ext>
            </a:extLst>
          </p:cNvPr>
          <p:cNvSpPr txBox="1"/>
          <p:nvPr userDrawn="1"/>
        </p:nvSpPr>
        <p:spPr>
          <a:xfrm>
            <a:off x="615950" y="2161570"/>
            <a:ext cx="4108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Aqui você confere </a:t>
            </a:r>
            <a:r>
              <a:rPr lang="pt-BR" sz="2400" b="1" dirty="0"/>
              <a:t>todos os assuntos</a:t>
            </a:r>
            <a:r>
              <a:rPr lang="pt-BR" sz="2400" dirty="0"/>
              <a:t> que abordaremos no material:</a:t>
            </a:r>
          </a:p>
        </p:txBody>
      </p:sp>
      <p:pic>
        <p:nvPicPr>
          <p:cNvPr id="30" name="Imagem 29" descr="Logotipo&#10;&#10;O conteúdo gerado por IA pode estar incorreto.">
            <a:extLst>
              <a:ext uri="{FF2B5EF4-FFF2-40B4-BE49-F238E27FC236}">
                <a16:creationId xmlns:a16="http://schemas.microsoft.com/office/drawing/2014/main" id="{7F133F98-5AE5-DF48-EEAB-12C138469F8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1" t="30278" r="26793" b="33913"/>
          <a:stretch>
            <a:fillRect/>
          </a:stretch>
        </p:blipFill>
        <p:spPr>
          <a:xfrm>
            <a:off x="10934705" y="173135"/>
            <a:ext cx="748940" cy="30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264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Índic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m 40">
            <a:extLst>
              <a:ext uri="{FF2B5EF4-FFF2-40B4-BE49-F238E27FC236}">
                <a16:creationId xmlns:a16="http://schemas.microsoft.com/office/drawing/2014/main" id="{8A446EF8-7EA1-F881-56B3-2BBE78BF84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" r="242"/>
          <a:stretch/>
        </p:blipFill>
        <p:spPr>
          <a:xfrm>
            <a:off x="206491" y="721520"/>
            <a:ext cx="11779017" cy="5951848"/>
          </a:xfrm>
          <a:prstGeom prst="roundRect">
            <a:avLst>
              <a:gd name="adj" fmla="val 2778"/>
            </a:avLst>
          </a:prstGeom>
          <a:ln w="5317" cap="flat">
            <a:noFill/>
            <a:prstDash val="solid"/>
            <a:miter/>
          </a:ln>
          <a:effectLst/>
        </p:spPr>
      </p:pic>
      <p:sp>
        <p:nvSpPr>
          <p:cNvPr id="42" name="CaixaDeTexto 41">
            <a:extLst>
              <a:ext uri="{FF2B5EF4-FFF2-40B4-BE49-F238E27FC236}">
                <a16:creationId xmlns:a16="http://schemas.microsoft.com/office/drawing/2014/main" id="{2AA91CBA-93D5-8734-FC43-7E1F52C5D65F}"/>
              </a:ext>
            </a:extLst>
          </p:cNvPr>
          <p:cNvSpPr txBox="1"/>
          <p:nvPr userDrawn="1"/>
        </p:nvSpPr>
        <p:spPr>
          <a:xfrm>
            <a:off x="6922104" y="1716227"/>
            <a:ext cx="3212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O que vamos ver:</a:t>
            </a: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BA545A4E-92EF-4FD8-3180-2110EA258CB1}"/>
              </a:ext>
            </a:extLst>
          </p:cNvPr>
          <p:cNvSpPr/>
          <p:nvPr userDrawn="1"/>
        </p:nvSpPr>
        <p:spPr>
          <a:xfrm>
            <a:off x="4395801" y="6214368"/>
            <a:ext cx="3239273" cy="254197"/>
          </a:xfrm>
          <a:prstGeom prst="roundRect">
            <a:avLst/>
          </a:prstGeom>
          <a:gradFill>
            <a:gsLst>
              <a:gs pos="0">
                <a:srgbClr val="C91F0D">
                  <a:alpha val="12941"/>
                </a:srgbClr>
              </a:gs>
              <a:gs pos="49000">
                <a:srgbClr val="FF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>
                <a:latin typeface="AMX" pitchFamily="2" charset="0"/>
              </a:rPr>
              <a:t>BACKUP, ARMAZENAMENTO E INFRA EM NUVEM</a:t>
            </a:r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EA036BAF-1298-DDAF-A7F0-7901B4CFE522}"/>
              </a:ext>
            </a:extLst>
          </p:cNvPr>
          <p:cNvSpPr/>
          <p:nvPr userDrawn="1"/>
        </p:nvSpPr>
        <p:spPr>
          <a:xfrm>
            <a:off x="7005042" y="2954561"/>
            <a:ext cx="2986822" cy="39272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latin typeface="AMX Black" pitchFamily="2" charset="0"/>
                <a:sym typeface="+mn-ea"/>
              </a:rPr>
              <a:t>O QUE É E COMO FUNCIONA</a:t>
            </a:r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112ABD09-DF8B-89E8-333D-FAC64ACDFA92}"/>
              </a:ext>
            </a:extLst>
          </p:cNvPr>
          <p:cNvSpPr/>
          <p:nvPr userDrawn="1"/>
        </p:nvSpPr>
        <p:spPr>
          <a:xfrm>
            <a:off x="7005042" y="3472072"/>
            <a:ext cx="2986822" cy="392726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latin typeface="AMX Black" pitchFamily="2" charset="0"/>
              </a:rPr>
              <a:t>CARACTERÍSTICAS</a:t>
            </a: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6BEA6A23-8AC2-3C1E-68D1-392E29C873B8}"/>
              </a:ext>
            </a:extLst>
          </p:cNvPr>
          <p:cNvSpPr/>
          <p:nvPr userDrawn="1"/>
        </p:nvSpPr>
        <p:spPr>
          <a:xfrm>
            <a:off x="7005042" y="3989584"/>
            <a:ext cx="2986822" cy="392724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latin typeface="AMX Black" pitchFamily="2" charset="0"/>
              </a:rPr>
              <a:t>BENEFÍCIOS E DIFERENCIAIS</a:t>
            </a:r>
          </a:p>
        </p:txBody>
      </p:sp>
      <p:sp>
        <p:nvSpPr>
          <p:cNvPr id="53" name="Retângulo: Cantos Arredondados 52">
            <a:extLst>
              <a:ext uri="{FF2B5EF4-FFF2-40B4-BE49-F238E27FC236}">
                <a16:creationId xmlns:a16="http://schemas.microsoft.com/office/drawing/2014/main" id="{4A7BEFA2-1BB3-F8FB-20BD-3E2AFECF12AA}"/>
              </a:ext>
            </a:extLst>
          </p:cNvPr>
          <p:cNvSpPr/>
          <p:nvPr userDrawn="1"/>
        </p:nvSpPr>
        <p:spPr>
          <a:xfrm>
            <a:off x="7005042" y="4507094"/>
            <a:ext cx="2986822" cy="391224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pt-BR" altLang="en-US" sz="1600" kern="1200" dirty="0">
                <a:solidFill>
                  <a:schemeClr val="tx1"/>
                </a:solidFill>
                <a:latin typeface="AMX Black" pitchFamily="2" charset="0"/>
                <a:ea typeface="+mn-ea"/>
                <a:cs typeface="+mn-cs"/>
              </a:rPr>
              <a:t>CONDIÇÕES COMERCIAIS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124108DA-F9ED-2221-83A0-B59159BCE988}"/>
              </a:ext>
            </a:extLst>
          </p:cNvPr>
          <p:cNvSpPr/>
          <p:nvPr userDrawn="1"/>
        </p:nvSpPr>
        <p:spPr>
          <a:xfrm>
            <a:off x="7005042" y="5023102"/>
            <a:ext cx="2986822" cy="391225"/>
          </a:xfrm>
          <a:prstGeom prst="roundRect">
            <a:avLst>
              <a:gd name="adj" fmla="val 2504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pt-BR" altLang="en-US" sz="1600" kern="1200" dirty="0">
                <a:solidFill>
                  <a:schemeClr val="tx1"/>
                </a:solidFill>
                <a:latin typeface="AMX Black" pitchFamily="2" charset="0"/>
                <a:ea typeface="+mn-ea"/>
                <a:cs typeface="+mn-cs"/>
              </a:rPr>
              <a:t>ATIVAÇÃO</a:t>
            </a:r>
          </a:p>
        </p:txBody>
      </p:sp>
    </p:spTree>
    <p:extLst>
      <p:ext uri="{BB962C8B-B14F-4D97-AF65-F5344CB8AC3E}">
        <p14:creationId xmlns:p14="http://schemas.microsoft.com/office/powerpoint/2010/main" val="1164995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Índic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F979342C-895F-605E-2029-CB2696968330}"/>
              </a:ext>
            </a:extLst>
          </p:cNvPr>
          <p:cNvGrpSpPr/>
          <p:nvPr userDrawn="1"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4" name="Retângulo: Cantos Arredondados 3">
              <a:extLst>
                <a:ext uri="{FF2B5EF4-FFF2-40B4-BE49-F238E27FC236}">
                  <a16:creationId xmlns:a16="http://schemas.microsoft.com/office/drawing/2014/main" id="{6B15A468-87FF-9963-4DBD-05ED8CE66806}"/>
                </a:ext>
              </a:extLst>
            </p:cNvPr>
            <p:cNvSpPr/>
            <p:nvPr userDrawn="1"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7EDD3548-9631-E75B-8907-31C0CD398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45621" y="244491"/>
              <a:ext cx="1523323" cy="247025"/>
            </a:xfrm>
            <a:prstGeom prst="rect">
              <a:avLst/>
            </a:prstGeom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4ACE5D11-4580-B58A-84BE-1C88C201202F}"/>
                </a:ext>
              </a:extLst>
            </p:cNvPr>
            <p:cNvSpPr txBox="1"/>
            <p:nvPr/>
          </p:nvSpPr>
          <p:spPr>
            <a:xfrm>
              <a:off x="5247851" y="212760"/>
              <a:ext cx="16962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400" dirty="0">
                  <a:solidFill>
                    <a:schemeClr val="bg1"/>
                  </a:solidFill>
                  <a:latin typeface="AMX Medium" pitchFamily="2" charset="0"/>
                </a:rPr>
                <a:t>MULTICLOUD AWS</a:t>
              </a:r>
            </a:p>
          </p:txBody>
        </p:sp>
      </p:grpSp>
      <p:pic>
        <p:nvPicPr>
          <p:cNvPr id="41" name="Imagem 40">
            <a:extLst>
              <a:ext uri="{FF2B5EF4-FFF2-40B4-BE49-F238E27FC236}">
                <a16:creationId xmlns:a16="http://schemas.microsoft.com/office/drawing/2014/main" id="{8A446EF8-7EA1-F881-56B3-2BBE78BF84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" r="242"/>
          <a:stretch/>
        </p:blipFill>
        <p:spPr>
          <a:xfrm>
            <a:off x="206491" y="721520"/>
            <a:ext cx="11779017" cy="5951848"/>
          </a:xfrm>
          <a:prstGeom prst="roundRect">
            <a:avLst>
              <a:gd name="adj" fmla="val 2778"/>
            </a:avLst>
          </a:prstGeom>
          <a:ln w="5317" cap="flat">
            <a:noFill/>
            <a:prstDash val="solid"/>
            <a:miter/>
          </a:ln>
          <a:effectLst/>
        </p:spPr>
      </p:pic>
      <p:sp>
        <p:nvSpPr>
          <p:cNvPr id="42" name="CaixaDeTexto 41">
            <a:extLst>
              <a:ext uri="{FF2B5EF4-FFF2-40B4-BE49-F238E27FC236}">
                <a16:creationId xmlns:a16="http://schemas.microsoft.com/office/drawing/2014/main" id="{2AA91CBA-93D5-8734-FC43-7E1F52C5D65F}"/>
              </a:ext>
            </a:extLst>
          </p:cNvPr>
          <p:cNvSpPr txBox="1"/>
          <p:nvPr userDrawn="1"/>
        </p:nvSpPr>
        <p:spPr>
          <a:xfrm>
            <a:off x="6922104" y="1716227"/>
            <a:ext cx="3212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MX Medium" pitchFamily="2" charset="0"/>
              </a:rPr>
              <a:t>O que vamos ver:</a:t>
            </a: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BA545A4E-92EF-4FD8-3180-2110EA258CB1}"/>
              </a:ext>
            </a:extLst>
          </p:cNvPr>
          <p:cNvSpPr/>
          <p:nvPr userDrawn="1"/>
        </p:nvSpPr>
        <p:spPr>
          <a:xfrm>
            <a:off x="4395801" y="6214368"/>
            <a:ext cx="3239273" cy="254197"/>
          </a:xfrm>
          <a:prstGeom prst="roundRect">
            <a:avLst/>
          </a:prstGeom>
          <a:gradFill>
            <a:gsLst>
              <a:gs pos="0">
                <a:srgbClr val="C91F0D">
                  <a:alpha val="12941"/>
                </a:srgbClr>
              </a:gs>
              <a:gs pos="49000">
                <a:srgbClr val="FF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>
                <a:latin typeface="AMX" pitchFamily="2" charset="0"/>
              </a:rPr>
              <a:t>BACKUP, ARMAZENAMENTO E INFRA EM NUVEM</a:t>
            </a:r>
          </a:p>
        </p:txBody>
      </p:sp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9198F361-6ECD-5A2E-141F-E0AC59243BE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31615" r="27320" b="33884"/>
          <a:stretch>
            <a:fillRect/>
          </a:stretch>
        </p:blipFill>
        <p:spPr>
          <a:xfrm>
            <a:off x="10934705" y="222197"/>
            <a:ext cx="729737" cy="28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7216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E85921D-1B81-C5A3-3718-55DE22E358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890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E85921D-1B81-C5A3-3718-55DE22E358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" b="1767"/>
          <a:stretch/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14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7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5" r:id="rId3"/>
    <p:sldLayoutId id="2147483686" r:id="rId4"/>
    <p:sldLayoutId id="2147483684" r:id="rId5"/>
    <p:sldLayoutId id="2147483677" r:id="rId6"/>
    <p:sldLayoutId id="2147483678" r:id="rId7"/>
    <p:sldLayoutId id="2147483680" r:id="rId8"/>
    <p:sldLayoutId id="2147483687" r:id="rId9"/>
    <p:sldLayoutId id="2147483679" r:id="rId10"/>
    <p:sldLayoutId id="2147483681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215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image" Target="../media/image4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svg"/><Relationship Id="rId9" Type="http://schemas.openxmlformats.org/officeDocument/2006/relationships/image" Target="../media/image5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emf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11" Type="http://schemas.openxmlformats.org/officeDocument/2006/relationships/image" Target="../media/image43.emf"/><Relationship Id="rId5" Type="http://schemas.openxmlformats.org/officeDocument/2006/relationships/image" Target="../media/image58.png"/><Relationship Id="rId10" Type="http://schemas.openxmlformats.org/officeDocument/2006/relationships/image" Target="../media/image42.png"/><Relationship Id="rId4" Type="http://schemas.openxmlformats.org/officeDocument/2006/relationships/image" Target="../media/image48.svg"/><Relationship Id="rId9" Type="http://schemas.openxmlformats.org/officeDocument/2006/relationships/image" Target="../media/image6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5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2.png"/><Relationship Id="rId7" Type="http://schemas.openxmlformats.org/officeDocument/2006/relationships/image" Target="../media/image58.pn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svg"/><Relationship Id="rId11" Type="http://schemas.openxmlformats.org/officeDocument/2006/relationships/image" Target="../media/image40.png"/><Relationship Id="rId5" Type="http://schemas.openxmlformats.org/officeDocument/2006/relationships/image" Target="../media/image47.png"/><Relationship Id="rId10" Type="http://schemas.openxmlformats.org/officeDocument/2006/relationships/image" Target="../media/image59.png"/><Relationship Id="rId4" Type="http://schemas.openxmlformats.org/officeDocument/2006/relationships/image" Target="../media/image43.emf"/><Relationship Id="rId9" Type="http://schemas.openxmlformats.org/officeDocument/2006/relationships/image" Target="../media/image7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1.png"/><Relationship Id="rId7" Type="http://schemas.microsoft.com/office/2007/relationships/hdphoto" Target="../media/hdphoto2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9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5.png"/><Relationship Id="rId5" Type="http://schemas.openxmlformats.org/officeDocument/2006/relationships/image" Target="../media/image40.png"/><Relationship Id="rId4" Type="http://schemas.openxmlformats.org/officeDocument/2006/relationships/image" Target="../media/image43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47.png"/><Relationship Id="rId7" Type="http://schemas.openxmlformats.org/officeDocument/2006/relationships/image" Target="../media/image86.png"/><Relationship Id="rId12" Type="http://schemas.openxmlformats.org/officeDocument/2006/relationships/image" Target="../media/image8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40.png"/><Relationship Id="rId5" Type="http://schemas.openxmlformats.org/officeDocument/2006/relationships/image" Target="../media/image58.png"/><Relationship Id="rId10" Type="http://schemas.openxmlformats.org/officeDocument/2006/relationships/image" Target="../media/image87.png"/><Relationship Id="rId4" Type="http://schemas.openxmlformats.org/officeDocument/2006/relationships/image" Target="../media/image48.svg"/><Relationship Id="rId9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47.png"/><Relationship Id="rId7" Type="http://schemas.openxmlformats.org/officeDocument/2006/relationships/image" Target="../media/image89.png"/><Relationship Id="rId12" Type="http://schemas.openxmlformats.org/officeDocument/2006/relationships/image" Target="../media/image9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40.png"/><Relationship Id="rId5" Type="http://schemas.openxmlformats.org/officeDocument/2006/relationships/image" Target="../media/image58.png"/><Relationship Id="rId10" Type="http://schemas.openxmlformats.org/officeDocument/2006/relationships/image" Target="../media/image90.png"/><Relationship Id="rId4" Type="http://schemas.openxmlformats.org/officeDocument/2006/relationships/image" Target="../media/image48.svg"/><Relationship Id="rId9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2.png"/><Relationship Id="rId7" Type="http://schemas.openxmlformats.org/officeDocument/2006/relationships/image" Target="../media/image47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png"/><Relationship Id="rId11" Type="http://schemas.openxmlformats.org/officeDocument/2006/relationships/image" Target="../media/image94.png"/><Relationship Id="rId5" Type="http://schemas.openxmlformats.org/officeDocument/2006/relationships/image" Target="../media/image40.png"/><Relationship Id="rId10" Type="http://schemas.microsoft.com/office/2007/relationships/hdphoto" Target="../media/hdphoto2.wdp"/><Relationship Id="rId4" Type="http://schemas.openxmlformats.org/officeDocument/2006/relationships/image" Target="../media/image92.png"/><Relationship Id="rId9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47.png"/><Relationship Id="rId7" Type="http://schemas.openxmlformats.org/officeDocument/2006/relationships/image" Target="../media/image95.png"/><Relationship Id="rId12" Type="http://schemas.openxmlformats.org/officeDocument/2006/relationships/image" Target="../media/image9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40.png"/><Relationship Id="rId5" Type="http://schemas.openxmlformats.org/officeDocument/2006/relationships/image" Target="../media/image58.png"/><Relationship Id="rId10" Type="http://schemas.openxmlformats.org/officeDocument/2006/relationships/image" Target="../media/image96.png"/><Relationship Id="rId4" Type="http://schemas.openxmlformats.org/officeDocument/2006/relationships/image" Target="../media/image48.svg"/><Relationship Id="rId9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8.png"/><Relationship Id="rId4" Type="http://schemas.openxmlformats.org/officeDocument/2006/relationships/image" Target="../media/image43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47.png"/><Relationship Id="rId7" Type="http://schemas.openxmlformats.org/officeDocument/2006/relationships/image" Target="../media/image99.png"/><Relationship Id="rId12" Type="http://schemas.openxmlformats.org/officeDocument/2006/relationships/image" Target="../media/image10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40.png"/><Relationship Id="rId5" Type="http://schemas.openxmlformats.org/officeDocument/2006/relationships/image" Target="../media/image58.png"/><Relationship Id="rId10" Type="http://schemas.openxmlformats.org/officeDocument/2006/relationships/image" Target="../media/image100.png"/><Relationship Id="rId4" Type="http://schemas.openxmlformats.org/officeDocument/2006/relationships/image" Target="../media/image48.svg"/><Relationship Id="rId9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3.png"/><Relationship Id="rId5" Type="http://schemas.openxmlformats.org/officeDocument/2006/relationships/image" Target="../media/image40.png"/><Relationship Id="rId4" Type="http://schemas.openxmlformats.org/officeDocument/2006/relationships/image" Target="../media/image10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5.png"/><Relationship Id="rId5" Type="http://schemas.openxmlformats.org/officeDocument/2006/relationships/image" Target="../media/image40.png"/><Relationship Id="rId4" Type="http://schemas.openxmlformats.org/officeDocument/2006/relationships/image" Target="../media/image10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7.png"/><Relationship Id="rId5" Type="http://schemas.openxmlformats.org/officeDocument/2006/relationships/image" Target="../media/image40.png"/><Relationship Id="rId4" Type="http://schemas.openxmlformats.org/officeDocument/2006/relationships/image" Target="../media/image10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0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e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7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114.png"/><Relationship Id="rId4" Type="http://schemas.openxmlformats.org/officeDocument/2006/relationships/image" Target="../media/image48.svg"/><Relationship Id="rId9" Type="http://schemas.openxmlformats.org/officeDocument/2006/relationships/image" Target="../media/image43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7.png"/><Relationship Id="rId5" Type="http://schemas.openxmlformats.org/officeDocument/2006/relationships/image" Target="../media/image116.jpg"/><Relationship Id="rId4" Type="http://schemas.openxmlformats.org/officeDocument/2006/relationships/image" Target="../media/image48.sv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12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7.gif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25.png"/><Relationship Id="rId9" Type="http://schemas.openxmlformats.org/officeDocument/2006/relationships/image" Target="../media/image13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3.png"/><Relationship Id="rId4" Type="http://schemas.openxmlformats.org/officeDocument/2006/relationships/image" Target="../media/image12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sv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30.png"/><Relationship Id="rId15" Type="http://schemas.openxmlformats.org/officeDocument/2006/relationships/image" Target="../media/image5.svg"/><Relationship Id="rId10" Type="http://schemas.openxmlformats.org/officeDocument/2006/relationships/image" Target="../media/image35.png"/><Relationship Id="rId4" Type="http://schemas.microsoft.com/office/2007/relationships/hdphoto" Target="../media/hdphoto1.wdp"/><Relationship Id="rId9" Type="http://schemas.openxmlformats.org/officeDocument/2006/relationships/image" Target="../media/image34.svg"/><Relationship Id="rId1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3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0.png"/><Relationship Id="rId4" Type="http://schemas.microsoft.com/office/2007/relationships/hdphoto" Target="../media/hdphoto1.wdp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emf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jpg"/><Relationship Id="rId5" Type="http://schemas.openxmlformats.org/officeDocument/2006/relationships/image" Target="../media/image45.jpe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735976B-FABB-85E8-AA87-B7CAC471EDD8}"/>
              </a:ext>
            </a:extLst>
          </p:cNvPr>
          <p:cNvSpPr/>
          <p:nvPr/>
        </p:nvSpPr>
        <p:spPr>
          <a:xfrm>
            <a:off x="-11603" y="2846268"/>
            <a:ext cx="8890000" cy="1980000"/>
          </a:xfrm>
          <a:prstGeom prst="rect">
            <a:avLst/>
          </a:prstGeom>
          <a:gradFill flip="none" rotWithShape="1">
            <a:gsLst>
              <a:gs pos="64000">
                <a:schemeClr val="bg1">
                  <a:lumMod val="85000"/>
                </a:schemeClr>
              </a:gs>
              <a:gs pos="0">
                <a:schemeClr val="bg1"/>
              </a:gs>
              <a:gs pos="100000">
                <a:schemeClr val="bg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CF0A58B4-FF39-3EBD-EE3B-80A54FA8192C}"/>
              </a:ext>
            </a:extLst>
          </p:cNvPr>
          <p:cNvGrpSpPr/>
          <p:nvPr/>
        </p:nvGrpSpPr>
        <p:grpSpPr>
          <a:xfrm>
            <a:off x="361685" y="3008003"/>
            <a:ext cx="7359036" cy="1676887"/>
            <a:chOff x="361685" y="3008003"/>
            <a:chExt cx="7359036" cy="1676887"/>
          </a:xfrm>
        </p:grpSpPr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62A6D374-091D-9818-EF0F-A79EF7DE7F39}"/>
                </a:ext>
              </a:extLst>
            </p:cNvPr>
            <p:cNvSpPr txBox="1"/>
            <p:nvPr/>
          </p:nvSpPr>
          <p:spPr>
            <a:xfrm>
              <a:off x="410453" y="3008003"/>
              <a:ext cx="482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Material Complementar</a:t>
              </a:r>
            </a:p>
          </p:txBody>
        </p:sp>
        <p:sp>
          <p:nvSpPr>
            <p:cNvPr id="3" name="CaixaDeTexto 2">
              <a:extLst>
                <a:ext uri="{FF2B5EF4-FFF2-40B4-BE49-F238E27FC236}">
                  <a16:creationId xmlns:a16="http://schemas.microsoft.com/office/drawing/2014/main" id="{9221E3E3-1055-D8C3-8396-DCCB86A4A7B9}"/>
                </a:ext>
              </a:extLst>
            </p:cNvPr>
            <p:cNvSpPr txBox="1"/>
            <p:nvPr/>
          </p:nvSpPr>
          <p:spPr>
            <a:xfrm>
              <a:off x="361685" y="3361451"/>
              <a:ext cx="735903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4000" dirty="0">
                  <a:solidFill>
                    <a:srgbClr val="DA291C"/>
                  </a:solidFill>
                  <a:latin typeface="AMX Black" pitchFamily="2" charset="0"/>
                </a:rPr>
                <a:t>Ativação e Funcionalidades</a:t>
              </a:r>
            </a:p>
            <a:p>
              <a:r>
                <a:rPr lang="pt-BR" sz="4000" dirty="0">
                  <a:solidFill>
                    <a:srgbClr val="DA291C"/>
                  </a:solidFill>
                  <a:latin typeface="AMX Black" pitchFamily="2" charset="0"/>
                </a:rPr>
                <a:t>Claro flex</a:t>
              </a:r>
            </a:p>
          </p:txBody>
        </p:sp>
      </p:grpSp>
      <p:pic>
        <p:nvPicPr>
          <p:cNvPr id="28" name="Gráfico 27">
            <a:extLst>
              <a:ext uri="{FF2B5EF4-FFF2-40B4-BE49-F238E27FC236}">
                <a16:creationId xmlns:a16="http://schemas.microsoft.com/office/drawing/2014/main" id="{ECDD29B1-DD58-C1EF-EFF2-E2D47AFE9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4165" r="61224" b="-2844"/>
          <a:stretch/>
        </p:blipFill>
        <p:spPr>
          <a:xfrm>
            <a:off x="410453" y="370438"/>
            <a:ext cx="1518608" cy="679601"/>
          </a:xfrm>
          <a:prstGeom prst="rect">
            <a:avLst/>
          </a:prstGeom>
        </p:spPr>
      </p:pic>
      <p:pic>
        <p:nvPicPr>
          <p:cNvPr id="29" name="Imagem 28" descr="Logotipo&#10;&#10;O conteúdo gerado por IA pode estar incorreto.">
            <a:extLst>
              <a:ext uri="{FF2B5EF4-FFF2-40B4-BE49-F238E27FC236}">
                <a16:creationId xmlns:a16="http://schemas.microsoft.com/office/drawing/2014/main" id="{46CDD3E3-F294-6314-336F-E41BE507CE3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0" t="31615" r="27320" b="33884"/>
          <a:stretch>
            <a:fillRect/>
          </a:stretch>
        </p:blipFill>
        <p:spPr>
          <a:xfrm>
            <a:off x="361685" y="5877256"/>
            <a:ext cx="1541572" cy="61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3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D67ED-D410-84BD-918A-FDE3EE19B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A1CBDA3D-1A73-4420-2D9B-264D916EB4E1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  <a:sym typeface="Quattrocento Sans"/>
              </a:rPr>
              <a:t>ATIVAÇÃO DIRETA COM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C99BBBE7-49E5-FD61-BABB-BC79D1A7DAF1}"/>
              </a:ext>
            </a:extLst>
          </p:cNvPr>
          <p:cNvSpPr txBox="1"/>
          <p:nvPr/>
        </p:nvSpPr>
        <p:spPr>
          <a:xfrm>
            <a:off x="1172632" y="2231217"/>
            <a:ext cx="3254691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/>
              </a:rPr>
              <a:t>Visualiza o Resumo do pedido</a:t>
            </a:r>
            <a:r>
              <a:rPr lang="pt-BR" sz="1600" dirty="0">
                <a:cs typeface="Segoe UI"/>
              </a:rPr>
              <a:t> e o valor de </a:t>
            </a:r>
            <a:r>
              <a:rPr lang="pt-BR" sz="1600" b="1">
                <a:solidFill>
                  <a:srgbClr val="DA291C"/>
                </a:solidFill>
                <a:cs typeface="Segoe UI"/>
              </a:rPr>
              <a:t>R$44,90 </a:t>
            </a:r>
            <a:r>
              <a:rPr lang="pt-BR" sz="1600" dirty="0">
                <a:cs typeface="Segoe UI"/>
              </a:rPr>
              <a:t>para os próximos meses e clica em </a:t>
            </a:r>
            <a:r>
              <a:rPr lang="pt-BR" sz="1600" b="1" dirty="0">
                <a:cs typeface="Segoe UI"/>
              </a:rPr>
              <a:t>‘Avançar’.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/>
            </a:endParaRP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6DDF80EC-9C6A-0659-3B65-847D10BBAF79}"/>
              </a:ext>
            </a:extLst>
          </p:cNvPr>
          <p:cNvSpPr txBox="1"/>
          <p:nvPr/>
        </p:nvSpPr>
        <p:spPr>
          <a:xfrm>
            <a:off x="1172633" y="3840305"/>
            <a:ext cx="3144665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O cliente precisa passar pelo </a:t>
            </a:r>
            <a:r>
              <a:rPr lang="pt-BR" sz="1600" b="1" dirty="0">
                <a:cs typeface="Segoe UI" panose="020B0502040204020203" pitchFamily="34" charset="0"/>
              </a:rPr>
              <a:t>processo de validação </a:t>
            </a:r>
            <a:r>
              <a:rPr lang="pt-BR" sz="1600" dirty="0">
                <a:cs typeface="Segoe UI" panose="020B0502040204020203" pitchFamily="34" charset="0"/>
              </a:rPr>
              <a:t>de identidade, confirmando alguns dados através de </a:t>
            </a:r>
            <a:br>
              <a:rPr lang="pt-BR" sz="1600" dirty="0">
                <a:cs typeface="Segoe UI" panose="020B0502040204020203" pitchFamily="34" charset="0"/>
              </a:rPr>
            </a:br>
            <a:r>
              <a:rPr lang="pt-BR" sz="1600" dirty="0">
                <a:cs typeface="Segoe UI" panose="020B0502040204020203" pitchFamily="34" charset="0"/>
              </a:rPr>
              <a:t>um </a:t>
            </a:r>
            <a:r>
              <a:rPr lang="pt-BR" sz="1600" b="1" dirty="0">
                <a:cs typeface="Segoe UI" panose="020B0502040204020203" pitchFamily="34" charset="0"/>
              </a:rPr>
              <a:t>Quiz </a:t>
            </a:r>
            <a:r>
              <a:rPr lang="pt-BR" sz="1600" dirty="0">
                <a:cs typeface="Segoe UI" panose="020B0502040204020203" pitchFamily="34" charset="0"/>
              </a:rPr>
              <a:t>(Estado de emissão do CPF; Dia do nascimento; Mês do nascimento; Ano </a:t>
            </a:r>
            <a:br>
              <a:rPr lang="pt-BR" sz="1600" dirty="0">
                <a:cs typeface="Segoe UI" panose="020B0502040204020203" pitchFamily="34" charset="0"/>
              </a:rPr>
            </a:br>
            <a:r>
              <a:rPr lang="pt-BR" sz="1600" dirty="0">
                <a:cs typeface="Segoe UI" panose="020B0502040204020203" pitchFamily="34" charset="0"/>
              </a:rPr>
              <a:t>do nascimento).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B4D28B09-0B5B-5F65-CA8C-15ABFAF3C6BF}"/>
              </a:ext>
            </a:extLst>
          </p:cNvPr>
          <p:cNvGrpSpPr/>
          <p:nvPr/>
        </p:nvGrpSpPr>
        <p:grpSpPr>
          <a:xfrm>
            <a:off x="-13895" y="3766453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9101B291-5707-B572-7B4E-66DCB5F2C649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D714ACA7-0F12-2EE0-1F1A-26D7864E494C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078596C4-38EC-07B6-8D72-DDF2D6BC2F64}"/>
              </a:ext>
            </a:extLst>
          </p:cNvPr>
          <p:cNvGrpSpPr/>
          <p:nvPr/>
        </p:nvGrpSpPr>
        <p:grpSpPr>
          <a:xfrm>
            <a:off x="-11207" y="2122484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9371CB16-A07E-DEDE-36B3-55A625C4F644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406AFA10-6796-EC1D-7826-BCB53BD7B969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9" name="Agrupar 8"/>
          <p:cNvGrpSpPr/>
          <p:nvPr/>
        </p:nvGrpSpPr>
        <p:grpSpPr>
          <a:xfrm>
            <a:off x="7047677" y="2137763"/>
            <a:ext cx="2300238" cy="4328794"/>
            <a:chOff x="7047677" y="2137763"/>
            <a:chExt cx="2300238" cy="4328794"/>
          </a:xfrm>
        </p:grpSpPr>
        <p:pic>
          <p:nvPicPr>
            <p:cNvPr id="11" name="Graphic 82">
              <a:extLst>
                <a:ext uri="{FF2B5EF4-FFF2-40B4-BE49-F238E27FC236}">
                  <a16:creationId xmlns:a16="http://schemas.microsoft.com/office/drawing/2014/main" id="{9D00B49D-A73C-67A9-052E-B25F6E9ED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047677" y="2137763"/>
              <a:ext cx="2300238" cy="4328794"/>
            </a:xfrm>
            <a:prstGeom prst="rect">
              <a:avLst/>
            </a:prstGeom>
          </p:spPr>
        </p:pic>
        <p:pic>
          <p:nvPicPr>
            <p:cNvPr id="13" name="Imagem 12" descr="Texto, Carta&#10;&#10;Descrição gerada automaticamente">
              <a:extLst>
                <a:ext uri="{FF2B5EF4-FFF2-40B4-BE49-F238E27FC236}">
                  <a16:creationId xmlns:a16="http://schemas.microsoft.com/office/drawing/2014/main" id="{27A634AA-45BB-2411-EC0E-1E6015BD3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9382" y="2264134"/>
              <a:ext cx="2056828" cy="3638234"/>
            </a:xfrm>
            <a:prstGeom prst="roundRect">
              <a:avLst>
                <a:gd name="adj" fmla="val 6499"/>
              </a:avLst>
            </a:prstGeom>
          </p:spPr>
        </p:pic>
      </p:grpSp>
      <p:grpSp>
        <p:nvGrpSpPr>
          <p:cNvPr id="6" name="Agrupar 5"/>
          <p:cNvGrpSpPr/>
          <p:nvPr/>
        </p:nvGrpSpPr>
        <p:grpSpPr>
          <a:xfrm>
            <a:off x="9548971" y="2137763"/>
            <a:ext cx="2300238" cy="4328794"/>
            <a:chOff x="9548971" y="2137763"/>
            <a:chExt cx="2300238" cy="4328794"/>
          </a:xfrm>
        </p:grpSpPr>
        <p:pic>
          <p:nvPicPr>
            <p:cNvPr id="37" name="Graphic 82">
              <a:extLst>
                <a:ext uri="{FF2B5EF4-FFF2-40B4-BE49-F238E27FC236}">
                  <a16:creationId xmlns:a16="http://schemas.microsoft.com/office/drawing/2014/main" id="{45702E26-61B9-333B-CA30-501285997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548971" y="2137763"/>
              <a:ext cx="2300238" cy="4328794"/>
            </a:xfrm>
            <a:prstGeom prst="rect">
              <a:avLst/>
            </a:prstGeom>
          </p:spPr>
        </p:pic>
        <p:pic>
          <p:nvPicPr>
            <p:cNvPr id="36" name="Imagem 35" descr="Interface gráfica do usuário, Texto, Aplicativo&#10;&#10;Descrição gerada automaticamente">
              <a:extLst>
                <a:ext uri="{FF2B5EF4-FFF2-40B4-BE49-F238E27FC236}">
                  <a16:creationId xmlns:a16="http://schemas.microsoft.com/office/drawing/2014/main" id="{8D203994-DCEB-3091-1FD8-D7BED2002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67222" y="2256617"/>
              <a:ext cx="2058702" cy="3940983"/>
            </a:xfrm>
            <a:prstGeom prst="roundRect">
              <a:avLst>
                <a:gd name="adj" fmla="val 6499"/>
              </a:avLst>
            </a:prstGeom>
          </p:spPr>
        </p:pic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F3129C44-0EEA-CF56-0B0C-1D70FD9CA476}"/>
              </a:ext>
            </a:extLst>
          </p:cNvPr>
          <p:cNvGrpSpPr/>
          <p:nvPr/>
        </p:nvGrpSpPr>
        <p:grpSpPr>
          <a:xfrm>
            <a:off x="9135780" y="1759812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84C9232E-D16E-F680-D7E0-5A3CBEA220E8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06C4372A-798F-5E06-A04D-B74D3864857D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BEEFCFA3-B5A9-935F-D21A-EDD6C15B4FAC}"/>
              </a:ext>
            </a:extLst>
          </p:cNvPr>
          <p:cNvGrpSpPr/>
          <p:nvPr/>
        </p:nvGrpSpPr>
        <p:grpSpPr>
          <a:xfrm>
            <a:off x="4549464" y="2137901"/>
            <a:ext cx="2297158" cy="4330424"/>
            <a:chOff x="4549464" y="2137901"/>
            <a:chExt cx="2297158" cy="4330424"/>
          </a:xfrm>
        </p:grpSpPr>
        <p:grpSp>
          <p:nvGrpSpPr>
            <p:cNvPr id="17" name="Group 28">
              <a:extLst>
                <a:ext uri="{FF2B5EF4-FFF2-40B4-BE49-F238E27FC236}">
                  <a16:creationId xmlns:a16="http://schemas.microsoft.com/office/drawing/2014/main" id="{E20673EA-58AF-2542-A074-C1E568DB768D}"/>
                </a:ext>
              </a:extLst>
            </p:cNvPr>
            <p:cNvGrpSpPr/>
            <p:nvPr/>
          </p:nvGrpSpPr>
          <p:grpSpPr>
            <a:xfrm>
              <a:off x="4549464" y="2137901"/>
              <a:ext cx="2297158" cy="4330424"/>
              <a:chOff x="7024157" y="1170920"/>
              <a:chExt cx="2416111" cy="4554664"/>
            </a:xfrm>
          </p:grpSpPr>
          <p:sp>
            <p:nvSpPr>
              <p:cNvPr id="19" name="Freeform: Shape 24">
                <a:extLst>
                  <a:ext uri="{FF2B5EF4-FFF2-40B4-BE49-F238E27FC236}">
                    <a16:creationId xmlns:a16="http://schemas.microsoft.com/office/drawing/2014/main" id="{D346B2E5-1D94-B303-CF54-A0218A2C2B92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5">
                <a:extLst>
                  <a:ext uri="{FF2B5EF4-FFF2-40B4-BE49-F238E27FC236}">
                    <a16:creationId xmlns:a16="http://schemas.microsoft.com/office/drawing/2014/main" id="{3FDFBEE8-C493-4100-478F-4156C69CEF15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33" name="Imagem 16">
                <a:extLst>
                  <a:ext uri="{FF2B5EF4-FFF2-40B4-BE49-F238E27FC236}">
                    <a16:creationId xmlns:a16="http://schemas.microsoft.com/office/drawing/2014/main" id="{F7B8FEDF-018F-796A-2FB4-493544AB9E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69E80705-C7AF-DA62-1078-9D69C9987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t="5955" b="35591"/>
            <a:stretch>
              <a:fillRect/>
            </a:stretch>
          </p:blipFill>
          <p:spPr>
            <a:xfrm>
              <a:off x="4641924" y="2231217"/>
              <a:ext cx="2102869" cy="3841479"/>
            </a:xfrm>
            <a:prstGeom prst="roundRect">
              <a:avLst>
                <a:gd name="adj" fmla="val 4754"/>
              </a:avLst>
            </a:prstGeom>
          </p:spPr>
        </p:pic>
        <p:pic>
          <p:nvPicPr>
            <p:cNvPr id="16" name="Imagem 12">
              <a:extLst>
                <a:ext uri="{FF2B5EF4-FFF2-40B4-BE49-F238E27FC236}">
                  <a16:creationId xmlns:a16="http://schemas.microsoft.com/office/drawing/2014/main" id="{F882B532-801E-DE9A-B4EE-C8377FB4CE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588" b="-133"/>
            <a:stretch/>
          </p:blipFill>
          <p:spPr>
            <a:xfrm>
              <a:off x="4645328" y="5888320"/>
              <a:ext cx="2085919" cy="460554"/>
            </a:xfrm>
            <a:prstGeom prst="roundRect">
              <a:avLst>
                <a:gd name="adj" fmla="val 34767"/>
              </a:avLst>
            </a:prstGeom>
          </p:spPr>
        </p:pic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C509673A-892D-3B75-86EF-C23FD8EC94A9}"/>
              </a:ext>
            </a:extLst>
          </p:cNvPr>
          <p:cNvGrpSpPr/>
          <p:nvPr/>
        </p:nvGrpSpPr>
        <p:grpSpPr>
          <a:xfrm>
            <a:off x="5411862" y="1749964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4B19246A-A5FB-189E-05A3-8A212361BA8E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652B1FE0-C3A9-B8D9-263E-FC6D3D803933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0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5855A-7984-D54A-4B22-1B01AD3B9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Agrupar 60">
            <a:extLst>
              <a:ext uri="{FF2B5EF4-FFF2-40B4-BE49-F238E27FC236}">
                <a16:creationId xmlns:a16="http://schemas.microsoft.com/office/drawing/2014/main" id="{2C442080-E0FB-B521-94FF-500997D789A3}"/>
              </a:ext>
            </a:extLst>
          </p:cNvPr>
          <p:cNvGrpSpPr/>
          <p:nvPr/>
        </p:nvGrpSpPr>
        <p:grpSpPr>
          <a:xfrm>
            <a:off x="-13895" y="3181098"/>
            <a:ext cx="1080040" cy="646867"/>
            <a:chOff x="-13895" y="4495818"/>
            <a:chExt cx="1080040" cy="646867"/>
          </a:xfrm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DE49E14A-66CA-5F37-0BF0-3BF852E0DAD6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BC9832D3-D84C-D20F-C1AF-C600C6392CBA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D6551B86-B8DD-44B6-515E-9C8C5B21D6BB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  <a:sym typeface="Quattrocento Sans"/>
              </a:rPr>
              <a:t>ATIVAÇÃO DIRETA COM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66258425-F55C-BA74-B88E-5FCB46ED65E7}"/>
              </a:ext>
            </a:extLst>
          </p:cNvPr>
          <p:cNvSpPr txBox="1"/>
          <p:nvPr/>
        </p:nvSpPr>
        <p:spPr>
          <a:xfrm>
            <a:off x="1172633" y="2211811"/>
            <a:ext cx="369433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Validação concluída com sucesso</a:t>
            </a:r>
            <a:r>
              <a:rPr lang="pt-BR" sz="1600" dirty="0">
                <a:cs typeface="Segoe UI" panose="020B0502040204020203" pitchFamily="34" charset="0"/>
              </a:rPr>
              <a:t>, clique em </a:t>
            </a:r>
            <a:r>
              <a:rPr lang="pt-BR" sz="1600" b="1" dirty="0">
                <a:cs typeface="Segoe UI" panose="020B0502040204020203" pitchFamily="34" charset="0"/>
              </a:rPr>
              <a:t>“avançar”.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2BBE48D1-7616-23B2-F7E5-26D10933A87A}"/>
              </a:ext>
            </a:extLst>
          </p:cNvPr>
          <p:cNvGrpSpPr/>
          <p:nvPr/>
        </p:nvGrpSpPr>
        <p:grpSpPr>
          <a:xfrm>
            <a:off x="-11207" y="2103078"/>
            <a:ext cx="1080040" cy="646294"/>
            <a:chOff x="-11207" y="2145748"/>
            <a:chExt cx="1080040" cy="646294"/>
          </a:xfrm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D4C1505A-A24B-3FA2-FD96-4C327A708DF7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4661B3AF-AEB3-84AF-9181-4181B22556EC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85F1E181-7409-76B2-3B1F-29C704C43F80}"/>
              </a:ext>
            </a:extLst>
          </p:cNvPr>
          <p:cNvSpPr txBox="1"/>
          <p:nvPr/>
        </p:nvSpPr>
        <p:spPr>
          <a:xfrm>
            <a:off x="1172632" y="3288799"/>
            <a:ext cx="453991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Visualiza o modal de incentivo </a:t>
            </a:r>
            <a:r>
              <a:rPr lang="pt-BR" sz="1600" dirty="0">
                <a:cs typeface="Segoe UI" panose="020B0502040204020203" pitchFamily="34" charset="0"/>
              </a:rPr>
              <a:t>de mais</a:t>
            </a:r>
            <a:r>
              <a:rPr lang="pt-BR" sz="1600" b="1" dirty="0">
                <a:cs typeface="Segoe UI" panose="020B0502040204020203" pitchFamily="34" charset="0"/>
              </a:rPr>
              <a:t> 5GB </a:t>
            </a:r>
            <a:r>
              <a:rPr lang="pt-BR" sz="1600" dirty="0">
                <a:cs typeface="Segoe UI" panose="020B0502040204020203" pitchFamily="34" charset="0"/>
              </a:rPr>
              <a:t>ao cadastrar o cartão de crédito e continua.</a:t>
            </a:r>
          </a:p>
        </p:txBody>
      </p:sp>
      <p:grpSp>
        <p:nvGrpSpPr>
          <p:cNvPr id="32" name="Group 33">
            <a:extLst>
              <a:ext uri="{FF2B5EF4-FFF2-40B4-BE49-F238E27FC236}">
                <a16:creationId xmlns:a16="http://schemas.microsoft.com/office/drawing/2014/main" id="{5D6C5B22-63F5-E006-D9E5-6329886AC403}"/>
              </a:ext>
            </a:extLst>
          </p:cNvPr>
          <p:cNvGrpSpPr/>
          <p:nvPr/>
        </p:nvGrpSpPr>
        <p:grpSpPr>
          <a:xfrm>
            <a:off x="6611204" y="2088575"/>
            <a:ext cx="2300239" cy="4336231"/>
            <a:chOff x="4463837" y="1170920"/>
            <a:chExt cx="2416111" cy="4554664"/>
          </a:xfrm>
        </p:grpSpPr>
        <p:grpSp>
          <p:nvGrpSpPr>
            <p:cNvPr id="39" name="Group 27">
              <a:extLst>
                <a:ext uri="{FF2B5EF4-FFF2-40B4-BE49-F238E27FC236}">
                  <a16:creationId xmlns:a16="http://schemas.microsoft.com/office/drawing/2014/main" id="{4300CBB4-51E2-6E22-EF22-8F5E0C9BF219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44" name="Freeform: Shape 20">
                <a:extLst>
                  <a:ext uri="{FF2B5EF4-FFF2-40B4-BE49-F238E27FC236}">
                    <a16:creationId xmlns:a16="http://schemas.microsoft.com/office/drawing/2014/main" id="{5E1C2CD2-3605-BA84-2668-38836D28400B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21">
                <a:extLst>
                  <a:ext uri="{FF2B5EF4-FFF2-40B4-BE49-F238E27FC236}">
                    <a16:creationId xmlns:a16="http://schemas.microsoft.com/office/drawing/2014/main" id="{BEFA29FA-C050-0A65-31FD-4FBD3DE03FBD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47" name="Imagem 15">
                <a:extLst>
                  <a:ext uri="{FF2B5EF4-FFF2-40B4-BE49-F238E27FC236}">
                    <a16:creationId xmlns:a16="http://schemas.microsoft.com/office/drawing/2014/main" id="{CBB0ED60-2752-BB28-E635-DD26D3A933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40" name="Imagem 8">
              <a:extLst>
                <a:ext uri="{FF2B5EF4-FFF2-40B4-BE49-F238E27FC236}">
                  <a16:creationId xmlns:a16="http://schemas.microsoft.com/office/drawing/2014/main" id="{F15A7720-711A-B6D1-A2D2-D5D4587D3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9" r="2359"/>
            <a:stretch/>
          </p:blipFill>
          <p:spPr>
            <a:xfrm>
              <a:off x="4573341" y="1276434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DF813850-C324-50AC-9404-8B1CFBEA291D}"/>
              </a:ext>
            </a:extLst>
          </p:cNvPr>
          <p:cNvGrpSpPr/>
          <p:nvPr/>
        </p:nvGrpSpPr>
        <p:grpSpPr>
          <a:xfrm>
            <a:off x="9179837" y="2076421"/>
            <a:ext cx="2300239" cy="4336231"/>
            <a:chOff x="7750962" y="1769512"/>
            <a:chExt cx="2300239" cy="4336231"/>
          </a:xfrm>
        </p:grpSpPr>
        <p:grpSp>
          <p:nvGrpSpPr>
            <p:cNvPr id="49" name="Group 27">
              <a:extLst>
                <a:ext uri="{FF2B5EF4-FFF2-40B4-BE49-F238E27FC236}">
                  <a16:creationId xmlns:a16="http://schemas.microsoft.com/office/drawing/2014/main" id="{A2EBAE74-8263-900A-40C2-C089457C1B95}"/>
                </a:ext>
              </a:extLst>
            </p:cNvPr>
            <p:cNvGrpSpPr/>
            <p:nvPr/>
          </p:nvGrpSpPr>
          <p:grpSpPr>
            <a:xfrm>
              <a:off x="7750962" y="1769512"/>
              <a:ext cx="2300239" cy="4336231"/>
              <a:chOff x="4463837" y="1170920"/>
              <a:chExt cx="2416111" cy="4554664"/>
            </a:xfrm>
          </p:grpSpPr>
          <p:sp>
            <p:nvSpPr>
              <p:cNvPr id="51" name="Freeform: Shape 20">
                <a:extLst>
                  <a:ext uri="{FF2B5EF4-FFF2-40B4-BE49-F238E27FC236}">
                    <a16:creationId xmlns:a16="http://schemas.microsoft.com/office/drawing/2014/main" id="{EDDD1DA7-18C0-0AFE-A4E9-CBA66963DB87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21">
                <a:extLst>
                  <a:ext uri="{FF2B5EF4-FFF2-40B4-BE49-F238E27FC236}">
                    <a16:creationId xmlns:a16="http://schemas.microsoft.com/office/drawing/2014/main" id="{164AC751-BBA0-1177-30FA-9A0480667972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53" name="Imagem 15">
                <a:extLst>
                  <a:ext uri="{FF2B5EF4-FFF2-40B4-BE49-F238E27FC236}">
                    <a16:creationId xmlns:a16="http://schemas.microsoft.com/office/drawing/2014/main" id="{ACF7E70C-B2D6-0A52-A7F9-9AEF3D715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50" name="Imagem 49">
              <a:extLst>
                <a:ext uri="{FF2B5EF4-FFF2-40B4-BE49-F238E27FC236}">
                  <a16:creationId xmlns:a16="http://schemas.microsoft.com/office/drawing/2014/main" id="{41BEAE9A-F32C-74C2-1D4B-138216E84E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440" r="4705"/>
            <a:stretch/>
          </p:blipFill>
          <p:spPr>
            <a:xfrm>
              <a:off x="7833640" y="1881878"/>
              <a:ext cx="2120621" cy="4104253"/>
            </a:xfrm>
            <a:prstGeom prst="roundRect">
              <a:avLst>
                <a:gd name="adj" fmla="val 7141"/>
              </a:avLst>
            </a:prstGeom>
            <a:ln>
              <a:noFill/>
            </a:ln>
            <a:effectLst/>
          </p:spPr>
        </p:pic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1F593BB4-C799-0979-F34E-EB3646DB6890}"/>
              </a:ext>
            </a:extLst>
          </p:cNvPr>
          <p:cNvGrpSpPr/>
          <p:nvPr/>
        </p:nvGrpSpPr>
        <p:grpSpPr>
          <a:xfrm>
            <a:off x="7484918" y="1733645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B9BF2803-D489-489B-AEFA-97F95345D940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AC683557-DDF3-4EAD-1624-BF81B1931265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E47C03C6-D36B-B50C-7821-E099999A52CD}"/>
              </a:ext>
            </a:extLst>
          </p:cNvPr>
          <p:cNvGrpSpPr/>
          <p:nvPr/>
        </p:nvGrpSpPr>
        <p:grpSpPr>
          <a:xfrm>
            <a:off x="10001129" y="1743493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E1EE6DD6-C6A9-AC8F-8B99-8554F57E0D1A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B2CECF03-DD49-1CFC-B3A1-42A45D64C573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DA7C4EA8-3EEE-C744-29A0-D3F6B0EABBF2}"/>
              </a:ext>
            </a:extLst>
          </p:cNvPr>
          <p:cNvSpPr txBox="1"/>
          <p:nvPr/>
        </p:nvSpPr>
        <p:spPr>
          <a:xfrm>
            <a:off x="1170397" y="3743461"/>
            <a:ext cx="4539910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endParaRPr lang="pt-BR" sz="1600" dirty="0">
              <a:cs typeface="Segoe UI" panose="020B0502040204020203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Atenção: </a:t>
            </a:r>
            <a:r>
              <a:rPr lang="pt-BR" sz="1600" dirty="0">
                <a:cs typeface="Segoe UI" panose="020B0502040204020203" pitchFamily="34" charset="0"/>
              </a:rPr>
              <a:t>O cliente irá receber</a:t>
            </a:r>
            <a:r>
              <a:rPr lang="pt-BR" sz="1600" b="1" dirty="0">
                <a:cs typeface="Segoe UI" panose="020B0502040204020203" pitchFamily="34" charset="0"/>
              </a:rPr>
              <a:t> 5GB </a:t>
            </a:r>
            <a:r>
              <a:rPr lang="pt-BR" sz="1600" dirty="0">
                <a:cs typeface="Segoe UI" panose="020B0502040204020203" pitchFamily="34" charset="0"/>
              </a:rPr>
              <a:t>de bônus após confirmação de pagamento na primeira renovação. “A utilização do bônus é de uso livre e </a:t>
            </a:r>
            <a:r>
              <a:rPr lang="pt-BR" sz="1600" b="1" dirty="0">
                <a:cs typeface="Segoe UI" panose="020B0502040204020203" pitchFamily="34" charset="0"/>
              </a:rPr>
              <a:t>válida por 30 dias”.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25497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B62F1-7BD8-06F7-2F04-9C18C05EC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EE4AAC24-0C47-41FA-AD9E-F1D3A40B6B02}"/>
              </a:ext>
            </a:extLst>
          </p:cNvPr>
          <p:cNvGrpSpPr/>
          <p:nvPr/>
        </p:nvGrpSpPr>
        <p:grpSpPr>
          <a:xfrm>
            <a:off x="6096000" y="2145748"/>
            <a:ext cx="2297158" cy="4330424"/>
            <a:chOff x="6096000" y="2145748"/>
            <a:chExt cx="2297158" cy="4330424"/>
          </a:xfrm>
        </p:grpSpPr>
        <p:grpSp>
          <p:nvGrpSpPr>
            <p:cNvPr id="5" name="Group 28">
              <a:extLst>
                <a:ext uri="{FF2B5EF4-FFF2-40B4-BE49-F238E27FC236}">
                  <a16:creationId xmlns:a16="http://schemas.microsoft.com/office/drawing/2014/main" id="{1411ACB1-9318-287C-28DE-2E2169005411}"/>
                </a:ext>
              </a:extLst>
            </p:cNvPr>
            <p:cNvGrpSpPr/>
            <p:nvPr/>
          </p:nvGrpSpPr>
          <p:grpSpPr>
            <a:xfrm>
              <a:off x="6096000" y="2145748"/>
              <a:ext cx="2297158" cy="4330424"/>
              <a:chOff x="7024157" y="1170920"/>
              <a:chExt cx="2416111" cy="4554664"/>
            </a:xfrm>
          </p:grpSpPr>
          <p:sp>
            <p:nvSpPr>
              <p:cNvPr id="7" name="Freeform: Shape 24">
                <a:extLst>
                  <a:ext uri="{FF2B5EF4-FFF2-40B4-BE49-F238E27FC236}">
                    <a16:creationId xmlns:a16="http://schemas.microsoft.com/office/drawing/2014/main" id="{0693E00D-7397-1F2E-4532-D9591FB4AE22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25">
                <a:extLst>
                  <a:ext uri="{FF2B5EF4-FFF2-40B4-BE49-F238E27FC236}">
                    <a16:creationId xmlns:a16="http://schemas.microsoft.com/office/drawing/2014/main" id="{C8C2F265-AC7A-1A5B-8BAA-F73D0ED5AA33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050" name="Picture 2" descr="Interface gráfica do usuário, Texto, Aplicativo&#10;&#10;Descrição gerada automaticamente">
              <a:extLst>
                <a:ext uri="{FF2B5EF4-FFF2-40B4-BE49-F238E27FC236}">
                  <a16:creationId xmlns:a16="http://schemas.microsoft.com/office/drawing/2014/main" id="{D05D3FE3-A627-219E-9F5F-87C2B78FA4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8344" y="2263293"/>
              <a:ext cx="2092377" cy="4093428"/>
            </a:xfrm>
            <a:prstGeom prst="roundRect">
              <a:avLst>
                <a:gd name="adj" fmla="val 7454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B352A8EE-CBA4-6D0B-0924-54FF1A25F15F}"/>
              </a:ext>
            </a:extLst>
          </p:cNvPr>
          <p:cNvGrpSpPr/>
          <p:nvPr/>
        </p:nvGrpSpPr>
        <p:grpSpPr>
          <a:xfrm>
            <a:off x="8494286" y="2167451"/>
            <a:ext cx="2297158" cy="4330424"/>
            <a:chOff x="8494286" y="2167451"/>
            <a:chExt cx="2297158" cy="4330424"/>
          </a:xfrm>
        </p:grpSpPr>
        <p:grpSp>
          <p:nvGrpSpPr>
            <p:cNvPr id="17" name="Group 28">
              <a:extLst>
                <a:ext uri="{FF2B5EF4-FFF2-40B4-BE49-F238E27FC236}">
                  <a16:creationId xmlns:a16="http://schemas.microsoft.com/office/drawing/2014/main" id="{46A351A7-5BE1-0123-C5FE-210509EDA272}"/>
                </a:ext>
              </a:extLst>
            </p:cNvPr>
            <p:cNvGrpSpPr/>
            <p:nvPr/>
          </p:nvGrpSpPr>
          <p:grpSpPr>
            <a:xfrm>
              <a:off x="8494286" y="2167451"/>
              <a:ext cx="2297158" cy="4330424"/>
              <a:chOff x="7024157" y="1170920"/>
              <a:chExt cx="2416111" cy="4554664"/>
            </a:xfrm>
          </p:grpSpPr>
          <p:sp>
            <p:nvSpPr>
              <p:cNvPr id="21" name="Freeform: Shape 24">
                <a:extLst>
                  <a:ext uri="{FF2B5EF4-FFF2-40B4-BE49-F238E27FC236}">
                    <a16:creationId xmlns:a16="http://schemas.microsoft.com/office/drawing/2014/main" id="{A965CADF-A04B-7540-7B68-F3C07B517A32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5">
                <a:extLst>
                  <a:ext uri="{FF2B5EF4-FFF2-40B4-BE49-F238E27FC236}">
                    <a16:creationId xmlns:a16="http://schemas.microsoft.com/office/drawing/2014/main" id="{67511455-6193-B245-602D-FCE3F668AC43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051" name="Picture 3" descr="Interface gráfica do usuário, Texto&#10;&#10;Descrição gerada automaticamente">
              <a:extLst>
                <a:ext uri="{FF2B5EF4-FFF2-40B4-BE49-F238E27FC236}">
                  <a16:creationId xmlns:a16="http://schemas.microsoft.com/office/drawing/2014/main" id="{A1D25771-C24F-1A72-E48D-057CDDC3C3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569" y="2290521"/>
              <a:ext cx="2076591" cy="4087901"/>
            </a:xfrm>
            <a:prstGeom prst="roundRect">
              <a:avLst>
                <a:gd name="adj" fmla="val 5538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519D2B51-A7F4-8251-9E29-5F047697C239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  <a:sym typeface="Quattrocento Sans"/>
              </a:rPr>
              <a:t>ATIVAÇÃO DIRETA COM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F1203963-CD94-2C95-8021-F9030063CA5E}"/>
              </a:ext>
            </a:extLst>
          </p:cNvPr>
          <p:cNvSpPr txBox="1"/>
          <p:nvPr/>
        </p:nvSpPr>
        <p:spPr>
          <a:xfrm>
            <a:off x="1172633" y="2221173"/>
            <a:ext cx="4075772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Define o meio de pagamento 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para os próximos meses, sendo: Saldo de Recarga, Cartão de Crédito ou Débito Virtual da Caixa Econômica Federal, e clica em ‘</a:t>
            </a: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Avançar’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 (caso o método escolhido tenha sido Cartão de Crédito, o cliente deve informar os dados do cartão e clicar em </a:t>
            </a: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‘Avançar’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).</a:t>
            </a: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007C063A-AFF9-D177-E031-D5288F746E2B}"/>
              </a:ext>
            </a:extLst>
          </p:cNvPr>
          <p:cNvGrpSpPr/>
          <p:nvPr/>
        </p:nvGrpSpPr>
        <p:grpSpPr>
          <a:xfrm>
            <a:off x="-11207" y="2112440"/>
            <a:ext cx="1080040" cy="646294"/>
            <a:chOff x="-11207" y="2145748"/>
            <a:chExt cx="1080040" cy="646294"/>
          </a:xfrm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85D20492-1CD8-2DD8-1342-B76522A28C7E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D204C0DB-0B9E-835B-067B-B9069DE0CE49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FF3675C3-178A-A3FA-5DF7-46B4EAFD040E}"/>
              </a:ext>
            </a:extLst>
          </p:cNvPr>
          <p:cNvGrpSpPr/>
          <p:nvPr/>
        </p:nvGrpSpPr>
        <p:grpSpPr>
          <a:xfrm>
            <a:off x="8176156" y="1757811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5C26466F-05C6-43D0-D142-A874ADA2A3CE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5CA1E3A2-6F81-0B25-7A10-DB6A55E9E90B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047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90F7C-1FEB-BB9F-3341-72107FB9C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4DF96678-720B-109E-62D7-D1D30E9997CC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  <a:sym typeface="Quattrocento Sans"/>
              </a:rPr>
              <a:t>ATIVAÇÃO DIRETA COM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30A32076-2EEC-F261-C8DC-E71807D1ACDA}"/>
              </a:ext>
            </a:extLst>
          </p:cNvPr>
          <p:cNvSpPr txBox="1"/>
          <p:nvPr/>
        </p:nvSpPr>
        <p:spPr>
          <a:xfrm>
            <a:off x="1172632" y="2254481"/>
            <a:ext cx="4401449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A ativação é realizada em até 3 minutos. 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Após efetivada, o cliente deverá reiniciar seu aparelho ou colocar em modo avião por 30 segundos.</a:t>
            </a: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05D8C9FE-45A8-BF74-C898-10E0CF4F47DE}"/>
              </a:ext>
            </a:extLst>
          </p:cNvPr>
          <p:cNvGrpSpPr/>
          <p:nvPr/>
        </p:nvGrpSpPr>
        <p:grpSpPr>
          <a:xfrm>
            <a:off x="-11207" y="2145748"/>
            <a:ext cx="1080040" cy="646294"/>
            <a:chOff x="-11207" y="2145748"/>
            <a:chExt cx="1080040" cy="646294"/>
          </a:xfrm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4E7E9EC6-719D-EB7A-2BA1-887E7721A3DE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10003651-BED0-5A29-8E7F-42676CD9FD2C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10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3" name="Group 33">
            <a:extLst>
              <a:ext uri="{FF2B5EF4-FFF2-40B4-BE49-F238E27FC236}">
                <a16:creationId xmlns:a16="http://schemas.microsoft.com/office/drawing/2014/main" id="{C65B3240-7214-B92F-AF1E-82A79EB98888}"/>
              </a:ext>
            </a:extLst>
          </p:cNvPr>
          <p:cNvGrpSpPr/>
          <p:nvPr/>
        </p:nvGrpSpPr>
        <p:grpSpPr>
          <a:xfrm>
            <a:off x="7313251" y="2086842"/>
            <a:ext cx="2300239" cy="4336231"/>
            <a:chOff x="4463837" y="1170920"/>
            <a:chExt cx="2416111" cy="4554664"/>
          </a:xfrm>
        </p:grpSpPr>
        <p:grpSp>
          <p:nvGrpSpPr>
            <p:cNvPr id="9" name="Group 27">
              <a:extLst>
                <a:ext uri="{FF2B5EF4-FFF2-40B4-BE49-F238E27FC236}">
                  <a16:creationId xmlns:a16="http://schemas.microsoft.com/office/drawing/2014/main" id="{7280C453-D5BB-F421-7C63-3BAFA808230B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22" name="Freeform: Shape 20">
                <a:extLst>
                  <a:ext uri="{FF2B5EF4-FFF2-40B4-BE49-F238E27FC236}">
                    <a16:creationId xmlns:a16="http://schemas.microsoft.com/office/drawing/2014/main" id="{CD1FDCAD-533E-3416-B6EF-89CD57CD3B67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1">
                <a:extLst>
                  <a:ext uri="{FF2B5EF4-FFF2-40B4-BE49-F238E27FC236}">
                    <a16:creationId xmlns:a16="http://schemas.microsoft.com/office/drawing/2014/main" id="{1250E2F0-217F-C145-6A0F-3988B571B96E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pic>
            <p:nvPicPr>
              <p:cNvPr id="26" name="Imagem 15">
                <a:extLst>
                  <a:ext uri="{FF2B5EF4-FFF2-40B4-BE49-F238E27FC236}">
                    <a16:creationId xmlns:a16="http://schemas.microsoft.com/office/drawing/2014/main" id="{006CD67D-FED6-AB77-97A5-2CB5881250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12" name="Imagem 8">
              <a:extLst>
                <a:ext uri="{FF2B5EF4-FFF2-40B4-BE49-F238E27FC236}">
                  <a16:creationId xmlns:a16="http://schemas.microsoft.com/office/drawing/2014/main" id="{A065EA4C-4DD9-815F-349A-B6D9921C3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4" r="5044"/>
            <a:stretch/>
          </p:blipFill>
          <p:spPr>
            <a:xfrm>
              <a:off x="4573341" y="1276434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158B3A9F-5967-4456-6D67-B034E5393A2C}"/>
              </a:ext>
            </a:extLst>
          </p:cNvPr>
          <p:cNvGrpSpPr/>
          <p:nvPr/>
        </p:nvGrpSpPr>
        <p:grpSpPr>
          <a:xfrm>
            <a:off x="8176156" y="1736861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54841C74-EB38-8E26-4605-F09F65B8A5B3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3640D1E8-7685-EAB1-CB64-B594FA329ED7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10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409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8198F8-9C04-A800-7554-23A94406D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27CF3A88-621B-32E6-93A3-C947166CA97B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ATIVAÇÃO DIRETA SEM RECONHECIMENTO DO CHIP FLEX</a:t>
            </a:r>
            <a:endParaRPr lang="pt-BR" sz="2000" dirty="0"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0BFD43FE-BF4B-6BF1-C446-CC5740A506C3}"/>
              </a:ext>
            </a:extLst>
          </p:cNvPr>
          <p:cNvSpPr txBox="1"/>
          <p:nvPr/>
        </p:nvSpPr>
        <p:spPr>
          <a:xfrm>
            <a:off x="1172632" y="2949337"/>
            <a:ext cx="330929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Baixa o app 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sem precisar utilizar o Wi-Fi, abre o app e clica em </a:t>
            </a: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Seja Flex</a:t>
            </a: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”.</a:t>
            </a: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945ED590-B1EF-D33E-7A40-DAB4F02559C0}"/>
              </a:ext>
            </a:extLst>
          </p:cNvPr>
          <p:cNvSpPr txBox="1"/>
          <p:nvPr/>
        </p:nvSpPr>
        <p:spPr>
          <a:xfrm>
            <a:off x="1172632" y="4062040"/>
            <a:ext cx="303009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Seleciona o plano </a:t>
            </a:r>
            <a:r>
              <a:rPr lang="pt-BR" sz="1600" dirty="0">
                <a:cs typeface="Segoe UI" panose="020B0502040204020203" pitchFamily="34" charset="0"/>
              </a:rPr>
              <a:t>desejado e clica em </a:t>
            </a:r>
            <a:r>
              <a:rPr lang="pt-BR" sz="1600" b="1" dirty="0"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Quero esse</a:t>
            </a:r>
            <a:r>
              <a:rPr lang="pt-BR" sz="1600" b="1" dirty="0">
                <a:cs typeface="Segoe UI" panose="020B0502040204020203" pitchFamily="34" charset="0"/>
              </a:rPr>
              <a:t>”.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A271CD6D-D264-0E3C-924B-5C8072AD1FDA}"/>
              </a:ext>
            </a:extLst>
          </p:cNvPr>
          <p:cNvGrpSpPr/>
          <p:nvPr/>
        </p:nvGrpSpPr>
        <p:grpSpPr>
          <a:xfrm>
            <a:off x="-13895" y="3920343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17C6F49D-8BC5-76D3-B8E9-5073355823C0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A959CF78-07AF-7A40-E26D-0AFDEB2A6BA1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59AF572B-119F-9871-FB08-61A9AE3BE240}"/>
              </a:ext>
            </a:extLst>
          </p:cNvPr>
          <p:cNvGrpSpPr/>
          <p:nvPr/>
        </p:nvGrpSpPr>
        <p:grpSpPr>
          <a:xfrm>
            <a:off x="-11207" y="2840604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130CCA1C-4BF9-E289-3956-2E6CADFD1BDC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3C167E51-4C52-9E29-0A3E-3F6A13A01818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6392573B-CBFD-01C6-DD0C-1A88EB3B6DDE}"/>
              </a:ext>
            </a:extLst>
          </p:cNvPr>
          <p:cNvSpPr txBox="1"/>
          <p:nvPr/>
        </p:nvSpPr>
        <p:spPr>
          <a:xfrm>
            <a:off x="1172632" y="5084849"/>
            <a:ext cx="303009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Preenche o cadastro </a:t>
            </a:r>
            <a:r>
              <a:rPr lang="pt-BR" sz="1600" dirty="0">
                <a:cs typeface="Segoe UI" panose="020B0502040204020203" pitchFamily="34" charset="0"/>
              </a:rPr>
              <a:t>com seus dados pessoais e clica em </a:t>
            </a:r>
            <a:r>
              <a:rPr lang="pt-BR" sz="1600" b="1" dirty="0">
                <a:cs typeface="Segoe UI" panose="020B0502040204020203" pitchFamily="34" charset="0"/>
              </a:rPr>
              <a:t>‘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Avançar</a:t>
            </a:r>
            <a:r>
              <a:rPr lang="pt-BR" sz="1600" b="1" dirty="0">
                <a:cs typeface="Segoe UI" panose="020B0502040204020203" pitchFamily="34" charset="0"/>
              </a:rPr>
              <a:t>’.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A1958D0D-9646-E083-EE33-8E56B3967450}"/>
              </a:ext>
            </a:extLst>
          </p:cNvPr>
          <p:cNvGrpSpPr/>
          <p:nvPr/>
        </p:nvGrpSpPr>
        <p:grpSpPr>
          <a:xfrm>
            <a:off x="-13895" y="5010997"/>
            <a:ext cx="1080040" cy="646867"/>
            <a:chOff x="-13895" y="4495818"/>
            <a:chExt cx="1080040" cy="646867"/>
          </a:xfrm>
        </p:grpSpPr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9F6D2B39-9393-69CD-7B2C-488BDD1836A6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Google Shape;675;p46">
              <a:extLst>
                <a:ext uri="{FF2B5EF4-FFF2-40B4-BE49-F238E27FC236}">
                  <a16:creationId xmlns:a16="http://schemas.microsoft.com/office/drawing/2014/main" id="{0E010157-1E74-62CA-5677-FF7EE318BF6E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9" name="Google Shape;675;p46">
            <a:extLst>
              <a:ext uri="{FF2B5EF4-FFF2-40B4-BE49-F238E27FC236}">
                <a16:creationId xmlns:a16="http://schemas.microsoft.com/office/drawing/2014/main" id="{DA1ED8E8-E9A2-A35F-430E-8566B43164FF}"/>
              </a:ext>
            </a:extLst>
          </p:cNvPr>
          <p:cNvSpPr txBox="1"/>
          <p:nvPr/>
        </p:nvSpPr>
        <p:spPr>
          <a:xfrm>
            <a:off x="422544" y="2021300"/>
            <a:ext cx="423858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b="1" dirty="0">
                <a:cs typeface="Segoe UI" panose="020B0502040204020203" pitchFamily="34" charset="0"/>
              </a:rPr>
              <a:t>Insere o chip </a:t>
            </a:r>
            <a:r>
              <a:rPr lang="pt-BR" dirty="0">
                <a:cs typeface="Segoe UI" panose="020B0502040204020203" pitchFamily="34" charset="0"/>
              </a:rPr>
              <a:t>no seu aparelho e recebe número </a:t>
            </a:r>
            <a:r>
              <a:rPr lang="pt-BR" b="1" dirty="0">
                <a:solidFill>
                  <a:srgbClr val="DA291C"/>
                </a:solidFill>
                <a:cs typeface="Segoe UI" panose="020B0502040204020203" pitchFamily="34" charset="0"/>
              </a:rPr>
              <a:t>Claro flex </a:t>
            </a:r>
            <a:r>
              <a:rPr lang="pt-BR" dirty="0">
                <a:cs typeface="Segoe UI" panose="020B0502040204020203" pitchFamily="34" charset="0"/>
              </a:rPr>
              <a:t>por SMS.</a:t>
            </a:r>
            <a:endParaRPr kumimoji="0" lang="pt-BR" sz="16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0520B5C3-6CA7-6F0B-5ECC-F20E1BE58BC1}"/>
              </a:ext>
            </a:extLst>
          </p:cNvPr>
          <p:cNvGrpSpPr/>
          <p:nvPr/>
        </p:nvGrpSpPr>
        <p:grpSpPr>
          <a:xfrm>
            <a:off x="9604847" y="2113227"/>
            <a:ext cx="2300238" cy="4328794"/>
            <a:chOff x="9438694" y="1814673"/>
            <a:chExt cx="2300238" cy="4328794"/>
          </a:xfrm>
        </p:grpSpPr>
        <p:grpSp>
          <p:nvGrpSpPr>
            <p:cNvPr id="16" name="Group 31">
              <a:extLst>
                <a:ext uri="{FF2B5EF4-FFF2-40B4-BE49-F238E27FC236}">
                  <a16:creationId xmlns:a16="http://schemas.microsoft.com/office/drawing/2014/main" id="{98ADE724-6801-FBF9-959B-BF56DADF0B00}"/>
                </a:ext>
              </a:extLst>
            </p:cNvPr>
            <p:cNvGrpSpPr/>
            <p:nvPr/>
          </p:nvGrpSpPr>
          <p:grpSpPr>
            <a:xfrm>
              <a:off x="9438694" y="1814673"/>
              <a:ext cx="2300238" cy="4328794"/>
              <a:chOff x="9567331" y="1170920"/>
              <a:chExt cx="2419350" cy="4552950"/>
            </a:xfrm>
          </p:grpSpPr>
          <p:grpSp>
            <p:nvGrpSpPr>
              <p:cNvPr id="18" name="Group 29">
                <a:extLst>
                  <a:ext uri="{FF2B5EF4-FFF2-40B4-BE49-F238E27FC236}">
                    <a16:creationId xmlns:a16="http://schemas.microsoft.com/office/drawing/2014/main" id="{BAC0F3E7-7A99-09A1-F014-E57F24317E16}"/>
                  </a:ext>
                </a:extLst>
              </p:cNvPr>
              <p:cNvGrpSpPr/>
              <p:nvPr/>
            </p:nvGrpSpPr>
            <p:grpSpPr>
              <a:xfrm>
                <a:off x="9567331" y="1170920"/>
                <a:ext cx="2419350" cy="4552950"/>
                <a:chOff x="9567331" y="1170920"/>
                <a:chExt cx="2419350" cy="4552950"/>
              </a:xfrm>
            </p:grpSpPr>
            <p:pic>
              <p:nvPicPr>
                <p:cNvPr id="22" name="Graphic 82">
                  <a:extLst>
                    <a:ext uri="{FF2B5EF4-FFF2-40B4-BE49-F238E27FC236}">
                      <a16:creationId xmlns:a16="http://schemas.microsoft.com/office/drawing/2014/main" id="{811EEA8E-7BF2-5512-BBFC-8DF6A71751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67331" y="1170920"/>
                  <a:ext cx="2419350" cy="4552950"/>
                </a:xfrm>
                <a:prstGeom prst="rect">
                  <a:avLst/>
                </a:prstGeom>
              </p:spPr>
            </p:pic>
            <p:pic>
              <p:nvPicPr>
                <p:cNvPr id="33" name="Imagem 17">
                  <a:extLst>
                    <a:ext uri="{FF2B5EF4-FFF2-40B4-BE49-F238E27FC236}">
                      <a16:creationId xmlns:a16="http://schemas.microsoft.com/office/drawing/2014/main" id="{FBF9856B-87BA-4865-8C93-9AD012E559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16948" t="66260" r="12202" b="6004"/>
                <a:stretch/>
              </p:blipFill>
              <p:spPr>
                <a:xfrm>
                  <a:off x="9798310" y="4173568"/>
                  <a:ext cx="1957388" cy="1086988"/>
                </a:xfrm>
                <a:prstGeom prst="rect">
                  <a:avLst/>
                </a:prstGeom>
              </p:spPr>
            </p:pic>
          </p:grpSp>
          <p:pic>
            <p:nvPicPr>
              <p:cNvPr id="19" name="Imagem 17">
                <a:extLst>
                  <a:ext uri="{FF2B5EF4-FFF2-40B4-BE49-F238E27FC236}">
                    <a16:creationId xmlns:a16="http://schemas.microsoft.com/office/drawing/2014/main" id="{673231DD-2386-FD13-3103-2E4F83D625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9" t="6252" r="-469" b="36596"/>
              <a:stretch/>
            </p:blipFill>
            <p:spPr>
              <a:xfrm>
                <a:off x="9690879" y="1297069"/>
                <a:ext cx="2169364" cy="4302879"/>
              </a:xfrm>
              <a:prstGeom prst="roundRect">
                <a:avLst>
                  <a:gd name="adj" fmla="val 7247"/>
                </a:avLst>
              </a:prstGeom>
            </p:spPr>
          </p:pic>
        </p:grpSp>
        <p:pic>
          <p:nvPicPr>
            <p:cNvPr id="17" name="Imagem 17">
              <a:extLst>
                <a:ext uri="{FF2B5EF4-FFF2-40B4-BE49-F238E27FC236}">
                  <a16:creationId xmlns:a16="http://schemas.microsoft.com/office/drawing/2014/main" id="{FDC37018-DFD1-CAE3-ED7C-D30F3D07BC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" t="84411" r="681" b="1384"/>
            <a:stretch/>
          </p:blipFill>
          <p:spPr>
            <a:xfrm>
              <a:off x="9562508" y="5004100"/>
              <a:ext cx="2056210" cy="1021546"/>
            </a:xfrm>
            <a:prstGeom prst="roundRect">
              <a:avLst>
                <a:gd name="adj" fmla="val 9377"/>
              </a:avLst>
            </a:prstGeom>
          </p:spPr>
        </p:pic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E1C00536-EFAB-98EF-7311-9A1BA7ACF6D9}"/>
              </a:ext>
            </a:extLst>
          </p:cNvPr>
          <p:cNvGrpSpPr/>
          <p:nvPr/>
        </p:nvGrpSpPr>
        <p:grpSpPr>
          <a:xfrm>
            <a:off x="7208291" y="2113695"/>
            <a:ext cx="2297158" cy="4330424"/>
            <a:chOff x="6908231" y="1836376"/>
            <a:chExt cx="2297158" cy="4330424"/>
          </a:xfrm>
        </p:grpSpPr>
        <p:grpSp>
          <p:nvGrpSpPr>
            <p:cNvPr id="43" name="Group 28">
              <a:extLst>
                <a:ext uri="{FF2B5EF4-FFF2-40B4-BE49-F238E27FC236}">
                  <a16:creationId xmlns:a16="http://schemas.microsoft.com/office/drawing/2014/main" id="{C78A8F32-7749-469E-9070-ECF78B486F90}"/>
                </a:ext>
              </a:extLst>
            </p:cNvPr>
            <p:cNvGrpSpPr/>
            <p:nvPr/>
          </p:nvGrpSpPr>
          <p:grpSpPr>
            <a:xfrm>
              <a:off x="6908231" y="1836376"/>
              <a:ext cx="2297158" cy="4330424"/>
              <a:chOff x="7024157" y="1170920"/>
              <a:chExt cx="2416111" cy="4554664"/>
            </a:xfrm>
          </p:grpSpPr>
          <p:sp>
            <p:nvSpPr>
              <p:cNvPr id="63" name="Freeform: Shape 24">
                <a:extLst>
                  <a:ext uri="{FF2B5EF4-FFF2-40B4-BE49-F238E27FC236}">
                    <a16:creationId xmlns:a16="http://schemas.microsoft.com/office/drawing/2014/main" id="{DFF9F7CB-7B01-55F2-020B-027365638B87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25">
                <a:extLst>
                  <a:ext uri="{FF2B5EF4-FFF2-40B4-BE49-F238E27FC236}">
                    <a16:creationId xmlns:a16="http://schemas.microsoft.com/office/drawing/2014/main" id="{20B85568-AD01-0968-4FCF-BBC336C19BAD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65" name="Imagem 16">
                <a:extLst>
                  <a:ext uri="{FF2B5EF4-FFF2-40B4-BE49-F238E27FC236}">
                    <a16:creationId xmlns:a16="http://schemas.microsoft.com/office/drawing/2014/main" id="{4D60B5F8-1602-268E-9416-3896A54933A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46" name="Agrupar 45">
              <a:extLst>
                <a:ext uri="{FF2B5EF4-FFF2-40B4-BE49-F238E27FC236}">
                  <a16:creationId xmlns:a16="http://schemas.microsoft.com/office/drawing/2014/main" id="{DC9998A4-4C5A-0C0E-F878-12530183CBB1}"/>
                </a:ext>
              </a:extLst>
            </p:cNvPr>
            <p:cNvGrpSpPr/>
            <p:nvPr/>
          </p:nvGrpSpPr>
          <p:grpSpPr>
            <a:xfrm>
              <a:off x="7008767" y="1937794"/>
              <a:ext cx="2084603" cy="4109013"/>
              <a:chOff x="6881231" y="1937794"/>
              <a:chExt cx="2084603" cy="4109013"/>
            </a:xfrm>
          </p:grpSpPr>
          <p:sp>
            <p:nvSpPr>
              <p:cNvPr id="59" name="Retângulo 58">
                <a:extLst>
                  <a:ext uri="{FF2B5EF4-FFF2-40B4-BE49-F238E27FC236}">
                    <a16:creationId xmlns:a16="http://schemas.microsoft.com/office/drawing/2014/main" id="{9C945221-7A90-D1BA-A81E-1848E4E6F8CE}"/>
                  </a:ext>
                </a:extLst>
              </p:cNvPr>
              <p:cNvSpPr/>
              <p:nvPr/>
            </p:nvSpPr>
            <p:spPr>
              <a:xfrm>
                <a:off x="6881811" y="3923960"/>
                <a:ext cx="2084023" cy="704212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61" name="Imagem 60">
                <a:extLst>
                  <a:ext uri="{FF2B5EF4-FFF2-40B4-BE49-F238E27FC236}">
                    <a16:creationId xmlns:a16="http://schemas.microsoft.com/office/drawing/2014/main" id="{95C74236-8D29-6A0F-8D7D-AFFC4C3491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b="56232"/>
              <a:stretch/>
            </p:blipFill>
            <p:spPr>
              <a:xfrm>
                <a:off x="6882391" y="1937794"/>
                <a:ext cx="2083443" cy="2568477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  <p:pic>
            <p:nvPicPr>
              <p:cNvPr id="62" name="Imagem 61">
                <a:extLst>
                  <a:ext uri="{FF2B5EF4-FFF2-40B4-BE49-F238E27FC236}">
                    <a16:creationId xmlns:a16="http://schemas.microsoft.com/office/drawing/2014/main" id="{3A2E5356-50CD-4E42-BF9B-949D0F545AA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73641"/>
              <a:stretch/>
            </p:blipFill>
            <p:spPr>
              <a:xfrm>
                <a:off x="6881231" y="4499956"/>
                <a:ext cx="2083443" cy="1546851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</p:grpSp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C55A724F-54F2-E5CF-E53C-B4FB03E5132A}"/>
              </a:ext>
            </a:extLst>
          </p:cNvPr>
          <p:cNvGrpSpPr/>
          <p:nvPr/>
        </p:nvGrpSpPr>
        <p:grpSpPr>
          <a:xfrm>
            <a:off x="10466376" y="1743762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1EB7E32C-F0A2-5E20-B1A9-2D6A40BE10E0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A35B1E87-0FD9-203D-BFA0-33DF41782FC3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EED54E09-2D43-E258-0A86-828F4ACDD29F}"/>
              </a:ext>
            </a:extLst>
          </p:cNvPr>
          <p:cNvGrpSpPr/>
          <p:nvPr/>
        </p:nvGrpSpPr>
        <p:grpSpPr>
          <a:xfrm>
            <a:off x="8055774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8B7C76F4-D580-259D-7AA3-3EDD6AA87D17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79908B8A-1F08-A18A-ECF0-01C3CF0C1154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FBBAFC1E-8D52-3EB4-9E46-735747FF2A41}"/>
              </a:ext>
            </a:extLst>
          </p:cNvPr>
          <p:cNvGrpSpPr/>
          <p:nvPr/>
        </p:nvGrpSpPr>
        <p:grpSpPr>
          <a:xfrm>
            <a:off x="4917777" y="2111597"/>
            <a:ext cx="2129946" cy="4330424"/>
            <a:chOff x="6676916" y="2070791"/>
            <a:chExt cx="2129946" cy="4330425"/>
          </a:xfrm>
        </p:grpSpPr>
        <p:grpSp>
          <p:nvGrpSpPr>
            <p:cNvPr id="21" name="Group 27">
              <a:extLst>
                <a:ext uri="{FF2B5EF4-FFF2-40B4-BE49-F238E27FC236}">
                  <a16:creationId xmlns:a16="http://schemas.microsoft.com/office/drawing/2014/main" id="{C5F1274F-D338-DECA-AD1A-FBC18BEA68FB}"/>
                </a:ext>
              </a:extLst>
            </p:cNvPr>
            <p:cNvGrpSpPr/>
            <p:nvPr/>
          </p:nvGrpSpPr>
          <p:grpSpPr>
            <a:xfrm>
              <a:off x="6676916" y="2070791"/>
              <a:ext cx="2129946" cy="4330425"/>
              <a:chOff x="4463836" y="1170920"/>
              <a:chExt cx="2240240" cy="4554664"/>
            </a:xfrm>
          </p:grpSpPr>
          <p:sp>
            <p:nvSpPr>
              <p:cNvPr id="24" name="Freeform: Shape 20">
                <a:extLst>
                  <a:ext uri="{FF2B5EF4-FFF2-40B4-BE49-F238E27FC236}">
                    <a16:creationId xmlns:a16="http://schemas.microsoft.com/office/drawing/2014/main" id="{57336CAD-45E2-3422-03F6-F58BE8F34683}"/>
                  </a:ext>
                </a:extLst>
              </p:cNvPr>
              <p:cNvSpPr/>
              <p:nvPr/>
            </p:nvSpPr>
            <p:spPr>
              <a:xfrm>
                <a:off x="4463836" y="1170920"/>
                <a:ext cx="2240240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1">
                <a:extLst>
                  <a:ext uri="{FF2B5EF4-FFF2-40B4-BE49-F238E27FC236}">
                    <a16:creationId xmlns:a16="http://schemas.microsoft.com/office/drawing/2014/main" id="{38160D04-96F6-7B32-80FA-B310E2EF83C7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015298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6" name="Imagem 25">
                <a:extLst>
                  <a:ext uri="{FF2B5EF4-FFF2-40B4-BE49-F238E27FC236}">
                    <a16:creationId xmlns:a16="http://schemas.microsoft.com/office/drawing/2014/main" id="{4EC2711C-AF8C-6662-0378-C6CFD063D0B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23" name="Imagem 22">
              <a:extLst>
                <a:ext uri="{FF2B5EF4-FFF2-40B4-BE49-F238E27FC236}">
                  <a16:creationId xmlns:a16="http://schemas.microsoft.com/office/drawing/2014/main" id="{2FB03F4D-FDC5-5D08-A332-15EA4D6138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754641" y="2180438"/>
              <a:ext cx="1991196" cy="4125126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EB21C428-37E0-B2C4-FD30-481B55FD3599}"/>
              </a:ext>
            </a:extLst>
          </p:cNvPr>
          <p:cNvGrpSpPr/>
          <p:nvPr/>
        </p:nvGrpSpPr>
        <p:grpSpPr>
          <a:xfrm>
            <a:off x="5664453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67CEDBFB-BB4D-F955-56C4-AD7077B2217B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AD5C7086-06E6-92C6-4ECD-C853E6D12102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249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23D10-CE46-70A8-B5CD-4A7CFAEDB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tângulo: Único Canto Recortado 71">
            <a:extLst>
              <a:ext uri="{FF2B5EF4-FFF2-40B4-BE49-F238E27FC236}">
                <a16:creationId xmlns:a16="http://schemas.microsoft.com/office/drawing/2014/main" id="{31CFAC2B-A67E-9084-C94D-EE14E292AB55}"/>
              </a:ext>
            </a:extLst>
          </p:cNvPr>
          <p:cNvSpPr/>
          <p:nvPr/>
        </p:nvSpPr>
        <p:spPr>
          <a:xfrm>
            <a:off x="-29265" y="5459941"/>
            <a:ext cx="4337921" cy="1149058"/>
          </a:xfrm>
          <a:prstGeom prst="snip1Rect">
            <a:avLst>
              <a:gd name="adj" fmla="val 37757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06BF3A7F-3CA0-A4FF-1166-D36069214042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ATIVAÇÃO DIRETA SEM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DEBAD5F5-FCDF-2298-9862-276F04F93C0E}"/>
              </a:ext>
            </a:extLst>
          </p:cNvPr>
          <p:cNvSpPr txBox="1"/>
          <p:nvPr/>
        </p:nvSpPr>
        <p:spPr>
          <a:xfrm>
            <a:off x="1172632" y="2208196"/>
            <a:ext cx="330929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O cadastro do cliente</a:t>
            </a:r>
            <a:r>
              <a:rPr lang="pt-BR" sz="1600" dirty="0">
                <a:cs typeface="Segoe UI" panose="020B0502040204020203" pitchFamily="34" charset="0"/>
              </a:rPr>
              <a:t> será criado com </a:t>
            </a:r>
            <a:r>
              <a:rPr lang="pt-BR" sz="1600" b="1" dirty="0">
                <a:cs typeface="Segoe UI" panose="020B0502040204020203" pitchFamily="34" charset="0"/>
              </a:rPr>
              <a:t>sucesso.</a:t>
            </a: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F30FFD89-FE48-B6EB-868B-29985DB771C2}"/>
              </a:ext>
            </a:extLst>
          </p:cNvPr>
          <p:cNvSpPr txBox="1"/>
          <p:nvPr/>
        </p:nvSpPr>
        <p:spPr>
          <a:xfrm>
            <a:off x="1172632" y="3090677"/>
            <a:ext cx="2873275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1600" b="1" dirty="0"/>
              <a:t>Clicar</a:t>
            </a:r>
            <a:r>
              <a:rPr lang="pt-BR" sz="1600" dirty="0"/>
              <a:t> em “Manter  Número </a:t>
            </a:r>
            <a:r>
              <a:rPr lang="pt-BR" sz="1600" b="1" dirty="0">
                <a:solidFill>
                  <a:srgbClr val="DA291C"/>
                </a:solidFill>
              </a:rPr>
              <a:t>Claro</a:t>
            </a:r>
            <a:r>
              <a:rPr lang="pt-BR" sz="1600" dirty="0"/>
              <a:t>”.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A4776FE5-16ED-FD2F-8EB4-2AE772A56772}"/>
              </a:ext>
            </a:extLst>
          </p:cNvPr>
          <p:cNvGrpSpPr/>
          <p:nvPr/>
        </p:nvGrpSpPr>
        <p:grpSpPr>
          <a:xfrm>
            <a:off x="-13895" y="2948980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19B3F8AE-80AF-7065-B886-AF31231D8244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14B41BDD-3D7F-8F4F-1661-6BA1DFF93433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54CE5DA2-01EA-376B-6CAF-7A179A07BA56}"/>
              </a:ext>
            </a:extLst>
          </p:cNvPr>
          <p:cNvGrpSpPr/>
          <p:nvPr/>
        </p:nvGrpSpPr>
        <p:grpSpPr>
          <a:xfrm>
            <a:off x="-11207" y="2099463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C169EECE-360B-1B6B-7139-503B2DC3294B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23A108EE-56D3-A686-F3F0-59B31842E5A4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2823D21A-0963-AD52-1072-42FF8B2B7BE4}"/>
              </a:ext>
            </a:extLst>
          </p:cNvPr>
          <p:cNvSpPr txBox="1"/>
          <p:nvPr/>
        </p:nvSpPr>
        <p:spPr>
          <a:xfrm>
            <a:off x="1181088" y="3942986"/>
            <a:ext cx="303009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Digitar</a:t>
            </a:r>
            <a:r>
              <a:rPr lang="pt-BR" sz="1600" dirty="0">
                <a:cs typeface="Segoe UI" panose="020B0502040204020203" pitchFamily="34" charset="0"/>
              </a:rPr>
              <a:t> o número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Claro</a:t>
            </a:r>
            <a:r>
              <a:rPr lang="pt-BR" sz="1600" b="1" dirty="0">
                <a:cs typeface="Segoe UI" panose="020B0502040204020203" pitchFamily="34" charset="0"/>
              </a:rPr>
              <a:t>.</a:t>
            </a:r>
            <a:r>
              <a:rPr lang="pt-BR" sz="1600" dirty="0">
                <a:cs typeface="Segoe UI" panose="020B0502040204020203" pitchFamily="34" charset="0"/>
              </a:rPr>
              <a:t> 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58BE4326-3D34-FEC9-536B-EC0DD7673EFF}"/>
              </a:ext>
            </a:extLst>
          </p:cNvPr>
          <p:cNvGrpSpPr/>
          <p:nvPr/>
        </p:nvGrpSpPr>
        <p:grpSpPr>
          <a:xfrm>
            <a:off x="-5439" y="3869134"/>
            <a:ext cx="1080040" cy="646867"/>
            <a:chOff x="-13895" y="4495818"/>
            <a:chExt cx="1080040" cy="646867"/>
          </a:xfrm>
        </p:grpSpPr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C5BF6575-0CEB-08BF-1869-260AEADD57BB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Google Shape;675;p46">
              <a:extLst>
                <a:ext uri="{FF2B5EF4-FFF2-40B4-BE49-F238E27FC236}">
                  <a16:creationId xmlns:a16="http://schemas.microsoft.com/office/drawing/2014/main" id="{E13A66C6-236A-2449-8D6E-81E70DF5F972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9" name="Google Shape;675;p46">
            <a:extLst>
              <a:ext uri="{FF2B5EF4-FFF2-40B4-BE49-F238E27FC236}">
                <a16:creationId xmlns:a16="http://schemas.microsoft.com/office/drawing/2014/main" id="{E205396B-05F0-8ED8-1646-F3633A3962E5}"/>
              </a:ext>
            </a:extLst>
          </p:cNvPr>
          <p:cNvSpPr txBox="1"/>
          <p:nvPr/>
        </p:nvSpPr>
        <p:spPr>
          <a:xfrm>
            <a:off x="168901" y="5613939"/>
            <a:ext cx="401845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600" b="1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Atenção: </a:t>
            </a:r>
            <a:r>
              <a:rPr lang="pt-BR" sz="1600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Não clicar em "Adquirir número Claro", pois nessa opção o cliente irá receber o chip em casa.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0046B8EF-E761-5BBB-C510-90A41DE4F5BB}"/>
              </a:ext>
            </a:extLst>
          </p:cNvPr>
          <p:cNvGrpSpPr/>
          <p:nvPr/>
        </p:nvGrpSpPr>
        <p:grpSpPr>
          <a:xfrm>
            <a:off x="4900192" y="2099463"/>
            <a:ext cx="2308409" cy="4351633"/>
            <a:chOff x="4463837" y="1170920"/>
            <a:chExt cx="2416111" cy="4554664"/>
          </a:xfrm>
        </p:grpSpPr>
        <p:grpSp>
          <p:nvGrpSpPr>
            <p:cNvPr id="20" name="Group 33">
              <a:extLst>
                <a:ext uri="{FF2B5EF4-FFF2-40B4-BE49-F238E27FC236}">
                  <a16:creationId xmlns:a16="http://schemas.microsoft.com/office/drawing/2014/main" id="{F3524F2A-3BBC-B7EB-13E3-0F21DF596546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grpSp>
            <p:nvGrpSpPr>
              <p:cNvPr id="23" name="Group 27">
                <a:extLst>
                  <a:ext uri="{FF2B5EF4-FFF2-40B4-BE49-F238E27FC236}">
                    <a16:creationId xmlns:a16="http://schemas.microsoft.com/office/drawing/2014/main" id="{B849D839-76B7-CA28-A993-6021689241AB}"/>
                  </a:ext>
                </a:extLst>
              </p:cNvPr>
              <p:cNvGrpSpPr/>
              <p:nvPr/>
            </p:nvGrpSpPr>
            <p:grpSpPr>
              <a:xfrm>
                <a:off x="4463837" y="1170920"/>
                <a:ext cx="2416111" cy="4554664"/>
                <a:chOff x="4463837" y="1170920"/>
                <a:chExt cx="2416111" cy="4554664"/>
              </a:xfrm>
            </p:grpSpPr>
            <p:sp>
              <p:nvSpPr>
                <p:cNvPr id="25" name="Freeform: Shape 20">
                  <a:extLst>
                    <a:ext uri="{FF2B5EF4-FFF2-40B4-BE49-F238E27FC236}">
                      <a16:creationId xmlns:a16="http://schemas.microsoft.com/office/drawing/2014/main" id="{5EA23288-B809-11FE-BCE8-434FE8133C96}"/>
                    </a:ext>
                  </a:extLst>
                </p:cNvPr>
                <p:cNvSpPr/>
                <p:nvPr/>
              </p:nvSpPr>
              <p:spPr>
                <a:xfrm>
                  <a:off x="446383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1">
                  <a:extLst>
                    <a:ext uri="{FF2B5EF4-FFF2-40B4-BE49-F238E27FC236}">
                      <a16:creationId xmlns:a16="http://schemas.microsoft.com/office/drawing/2014/main" id="{D9971B13-2E00-52C5-C449-21CD2CB158E8}"/>
                    </a:ext>
                  </a:extLst>
                </p:cNvPr>
                <p:cNvSpPr/>
                <p:nvPr/>
              </p:nvSpPr>
              <p:spPr>
                <a:xfrm>
                  <a:off x="458509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pic>
              <p:nvPicPr>
                <p:cNvPr id="27" name="Imagem 15">
                  <a:extLst>
                    <a:ext uri="{FF2B5EF4-FFF2-40B4-BE49-F238E27FC236}">
                      <a16:creationId xmlns:a16="http://schemas.microsoft.com/office/drawing/2014/main" id="{DFF7A42B-4690-6686-8E25-07DFBE884C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26047" t="45847" r="12142" b="31468"/>
                <a:stretch/>
              </p:blipFill>
              <p:spPr>
                <a:xfrm>
                  <a:off x="4769502" y="3118241"/>
                  <a:ext cx="1808018" cy="921328"/>
                </a:xfrm>
                <a:prstGeom prst="rect">
                  <a:avLst/>
                </a:prstGeom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24" name="Imagem 8">
                <a:extLst>
                  <a:ext uri="{FF2B5EF4-FFF2-40B4-BE49-F238E27FC236}">
                    <a16:creationId xmlns:a16="http://schemas.microsoft.com/office/drawing/2014/main" id="{893CF6F5-9360-897F-877B-395434A009F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239" t="16611" r="71445" b="21439"/>
              <a:stretch/>
            </p:blipFill>
            <p:spPr>
              <a:xfrm>
                <a:off x="4573341" y="1300363"/>
                <a:ext cx="2185868" cy="4299584"/>
              </a:xfrm>
              <a:prstGeom prst="roundRect">
                <a:avLst>
                  <a:gd name="adj" fmla="val 8388"/>
                </a:avLst>
              </a:prstGeom>
            </p:spPr>
          </p:pic>
        </p:grpSp>
        <p:pic>
          <p:nvPicPr>
            <p:cNvPr id="21" name="Imagem 22">
              <a:extLst>
                <a:ext uri="{FF2B5EF4-FFF2-40B4-BE49-F238E27FC236}">
                  <a16:creationId xmlns:a16="http://schemas.microsoft.com/office/drawing/2014/main" id="{20781A8D-59A1-C194-8855-928C6C0D8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0" t="1545" r="5430" b="580"/>
            <a:stretch/>
          </p:blipFill>
          <p:spPr>
            <a:xfrm>
              <a:off x="4572731" y="1276575"/>
              <a:ext cx="2220960" cy="4339891"/>
            </a:xfrm>
            <a:prstGeom prst="roundRect">
              <a:avLst>
                <a:gd name="adj" fmla="val 5349"/>
              </a:avLst>
            </a:prstGeom>
          </p:spPr>
        </p:pic>
      </p:grpSp>
      <p:grpSp>
        <p:nvGrpSpPr>
          <p:cNvPr id="28" name="Group 1">
            <a:extLst>
              <a:ext uri="{FF2B5EF4-FFF2-40B4-BE49-F238E27FC236}">
                <a16:creationId xmlns:a16="http://schemas.microsoft.com/office/drawing/2014/main" id="{F1DB4B7C-4620-0719-1369-FE89F86D8452}"/>
              </a:ext>
            </a:extLst>
          </p:cNvPr>
          <p:cNvGrpSpPr/>
          <p:nvPr/>
        </p:nvGrpSpPr>
        <p:grpSpPr>
          <a:xfrm>
            <a:off x="7302814" y="2099463"/>
            <a:ext cx="2308409" cy="4351633"/>
            <a:chOff x="4463837" y="1170920"/>
            <a:chExt cx="2416111" cy="4554664"/>
          </a:xfrm>
        </p:grpSpPr>
        <p:grpSp>
          <p:nvGrpSpPr>
            <p:cNvPr id="29" name="Group 33">
              <a:extLst>
                <a:ext uri="{FF2B5EF4-FFF2-40B4-BE49-F238E27FC236}">
                  <a16:creationId xmlns:a16="http://schemas.microsoft.com/office/drawing/2014/main" id="{FF78C154-632B-E428-68E6-B6BDF7629F76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grpSp>
            <p:nvGrpSpPr>
              <p:cNvPr id="31" name="Group 27">
                <a:extLst>
                  <a:ext uri="{FF2B5EF4-FFF2-40B4-BE49-F238E27FC236}">
                    <a16:creationId xmlns:a16="http://schemas.microsoft.com/office/drawing/2014/main" id="{2955FC51-4ECC-C674-0D6D-067BEBE62C94}"/>
                  </a:ext>
                </a:extLst>
              </p:cNvPr>
              <p:cNvGrpSpPr/>
              <p:nvPr/>
            </p:nvGrpSpPr>
            <p:grpSpPr>
              <a:xfrm>
                <a:off x="4463837" y="1170920"/>
                <a:ext cx="2416111" cy="4554664"/>
                <a:chOff x="4463837" y="1170920"/>
                <a:chExt cx="2416111" cy="4554664"/>
              </a:xfrm>
            </p:grpSpPr>
            <p:sp>
              <p:nvSpPr>
                <p:cNvPr id="39" name="Freeform: Shape 20">
                  <a:extLst>
                    <a:ext uri="{FF2B5EF4-FFF2-40B4-BE49-F238E27FC236}">
                      <a16:creationId xmlns:a16="http://schemas.microsoft.com/office/drawing/2014/main" id="{625A2C1D-3CF7-E74C-929B-15AECE802FF4}"/>
                    </a:ext>
                  </a:extLst>
                </p:cNvPr>
                <p:cNvSpPr/>
                <p:nvPr/>
              </p:nvSpPr>
              <p:spPr>
                <a:xfrm>
                  <a:off x="446383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21">
                  <a:extLst>
                    <a:ext uri="{FF2B5EF4-FFF2-40B4-BE49-F238E27FC236}">
                      <a16:creationId xmlns:a16="http://schemas.microsoft.com/office/drawing/2014/main" id="{AAC67E4F-5C29-6967-B493-139E7B2748A3}"/>
                    </a:ext>
                  </a:extLst>
                </p:cNvPr>
                <p:cNvSpPr/>
                <p:nvPr/>
              </p:nvSpPr>
              <p:spPr>
                <a:xfrm>
                  <a:off x="458509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pic>
              <p:nvPicPr>
                <p:cNvPr id="44" name="Imagem 15">
                  <a:extLst>
                    <a:ext uri="{FF2B5EF4-FFF2-40B4-BE49-F238E27FC236}">
                      <a16:creationId xmlns:a16="http://schemas.microsoft.com/office/drawing/2014/main" id="{9E1F1BCE-A5C8-D423-CCE2-7490EFCB0E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26047" t="45847" r="12142" b="31468"/>
                <a:stretch/>
              </p:blipFill>
              <p:spPr>
                <a:xfrm>
                  <a:off x="4769502" y="3118241"/>
                  <a:ext cx="1808018" cy="921328"/>
                </a:xfrm>
                <a:prstGeom prst="rect">
                  <a:avLst/>
                </a:prstGeom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32" name="Imagem 8">
                <a:extLst>
                  <a:ext uri="{FF2B5EF4-FFF2-40B4-BE49-F238E27FC236}">
                    <a16:creationId xmlns:a16="http://schemas.microsoft.com/office/drawing/2014/main" id="{796EE4DA-B087-4C2F-47E9-B05C3C7C0C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239" t="16611" r="71445" b="21439"/>
              <a:stretch/>
            </p:blipFill>
            <p:spPr>
              <a:xfrm>
                <a:off x="4573341" y="1300363"/>
                <a:ext cx="2185868" cy="4299584"/>
              </a:xfrm>
              <a:prstGeom prst="roundRect">
                <a:avLst>
                  <a:gd name="adj" fmla="val 8388"/>
                </a:avLst>
              </a:prstGeom>
            </p:spPr>
          </p:pic>
        </p:grpSp>
        <p:pic>
          <p:nvPicPr>
            <p:cNvPr id="30" name="Imagem 22">
              <a:extLst>
                <a:ext uri="{FF2B5EF4-FFF2-40B4-BE49-F238E27FC236}">
                  <a16:creationId xmlns:a16="http://schemas.microsoft.com/office/drawing/2014/main" id="{5C4D858F-7241-9B76-ADCA-4683C1DFF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8" r="1518"/>
            <a:stretch/>
          </p:blipFill>
          <p:spPr>
            <a:xfrm>
              <a:off x="4572731" y="1276575"/>
              <a:ext cx="2220960" cy="4339891"/>
            </a:xfrm>
            <a:prstGeom prst="roundRect">
              <a:avLst>
                <a:gd name="adj" fmla="val 5349"/>
              </a:avLst>
            </a:prstGeom>
          </p:spPr>
        </p:pic>
      </p:grpSp>
      <p:grpSp>
        <p:nvGrpSpPr>
          <p:cNvPr id="45" name="Group 1">
            <a:extLst>
              <a:ext uri="{FF2B5EF4-FFF2-40B4-BE49-F238E27FC236}">
                <a16:creationId xmlns:a16="http://schemas.microsoft.com/office/drawing/2014/main" id="{69CB5AFA-C9AA-B10A-7733-14CF64B11178}"/>
              </a:ext>
            </a:extLst>
          </p:cNvPr>
          <p:cNvGrpSpPr/>
          <p:nvPr/>
        </p:nvGrpSpPr>
        <p:grpSpPr>
          <a:xfrm>
            <a:off x="9699319" y="2099463"/>
            <a:ext cx="2308409" cy="4351633"/>
            <a:chOff x="4463837" y="1170920"/>
            <a:chExt cx="2416111" cy="4554664"/>
          </a:xfrm>
        </p:grpSpPr>
        <p:grpSp>
          <p:nvGrpSpPr>
            <p:cNvPr id="47" name="Group 33">
              <a:extLst>
                <a:ext uri="{FF2B5EF4-FFF2-40B4-BE49-F238E27FC236}">
                  <a16:creationId xmlns:a16="http://schemas.microsoft.com/office/drawing/2014/main" id="{57A77C2F-61AA-9AFD-7642-818B0F5EEFE2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grpSp>
            <p:nvGrpSpPr>
              <p:cNvPr id="67" name="Group 27">
                <a:extLst>
                  <a:ext uri="{FF2B5EF4-FFF2-40B4-BE49-F238E27FC236}">
                    <a16:creationId xmlns:a16="http://schemas.microsoft.com/office/drawing/2014/main" id="{75F54B8B-95CE-7D59-F310-0787DF3F4F17}"/>
                  </a:ext>
                </a:extLst>
              </p:cNvPr>
              <p:cNvGrpSpPr/>
              <p:nvPr/>
            </p:nvGrpSpPr>
            <p:grpSpPr>
              <a:xfrm>
                <a:off x="4463837" y="1170920"/>
                <a:ext cx="2416111" cy="4554664"/>
                <a:chOff x="4463837" y="1170920"/>
                <a:chExt cx="2416111" cy="4554664"/>
              </a:xfrm>
            </p:grpSpPr>
            <p:sp>
              <p:nvSpPr>
                <p:cNvPr id="69" name="Freeform: Shape 20">
                  <a:extLst>
                    <a:ext uri="{FF2B5EF4-FFF2-40B4-BE49-F238E27FC236}">
                      <a16:creationId xmlns:a16="http://schemas.microsoft.com/office/drawing/2014/main" id="{B40C50B1-822D-9FD9-F8CF-790A396BFC94}"/>
                    </a:ext>
                  </a:extLst>
                </p:cNvPr>
                <p:cNvSpPr/>
                <p:nvPr/>
              </p:nvSpPr>
              <p:spPr>
                <a:xfrm>
                  <a:off x="446383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" name="Freeform: Shape 21">
                  <a:extLst>
                    <a:ext uri="{FF2B5EF4-FFF2-40B4-BE49-F238E27FC236}">
                      <a16:creationId xmlns:a16="http://schemas.microsoft.com/office/drawing/2014/main" id="{2FDDB746-E365-EEA3-E0F6-47F64A0BE9AF}"/>
                    </a:ext>
                  </a:extLst>
                </p:cNvPr>
                <p:cNvSpPr/>
                <p:nvPr/>
              </p:nvSpPr>
              <p:spPr>
                <a:xfrm>
                  <a:off x="458509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pic>
              <p:nvPicPr>
                <p:cNvPr id="71" name="Imagem 15">
                  <a:extLst>
                    <a:ext uri="{FF2B5EF4-FFF2-40B4-BE49-F238E27FC236}">
                      <a16:creationId xmlns:a16="http://schemas.microsoft.com/office/drawing/2014/main" id="{C38FC498-542F-079F-9347-6D17F9D0D0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26047" t="45847" r="12142" b="31468"/>
                <a:stretch/>
              </p:blipFill>
              <p:spPr>
                <a:xfrm>
                  <a:off x="4769502" y="3118241"/>
                  <a:ext cx="1808018" cy="921328"/>
                </a:xfrm>
                <a:prstGeom prst="rect">
                  <a:avLst/>
                </a:prstGeom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68" name="Imagem 8">
                <a:extLst>
                  <a:ext uri="{FF2B5EF4-FFF2-40B4-BE49-F238E27FC236}">
                    <a16:creationId xmlns:a16="http://schemas.microsoft.com/office/drawing/2014/main" id="{72730DD4-5DED-0C72-4B79-7494F6438E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239" t="16611" r="71445" b="21439"/>
              <a:stretch/>
            </p:blipFill>
            <p:spPr>
              <a:xfrm>
                <a:off x="4573341" y="1300363"/>
                <a:ext cx="2185868" cy="4299584"/>
              </a:xfrm>
              <a:prstGeom prst="roundRect">
                <a:avLst>
                  <a:gd name="adj" fmla="val 8388"/>
                </a:avLst>
              </a:prstGeom>
            </p:spPr>
          </p:pic>
        </p:grpSp>
        <p:pic>
          <p:nvPicPr>
            <p:cNvPr id="66" name="Imagem 22">
              <a:extLst>
                <a:ext uri="{FF2B5EF4-FFF2-40B4-BE49-F238E27FC236}">
                  <a16:creationId xmlns:a16="http://schemas.microsoft.com/office/drawing/2014/main" id="{4EEC4CFA-ED03-2609-9487-54EA2B4C2B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7" r="4427"/>
            <a:stretch/>
          </p:blipFill>
          <p:spPr>
            <a:xfrm>
              <a:off x="4572731" y="1276575"/>
              <a:ext cx="2220960" cy="4339891"/>
            </a:xfrm>
            <a:prstGeom prst="roundRect">
              <a:avLst>
                <a:gd name="adj" fmla="val 5349"/>
              </a:avLst>
            </a:prstGeom>
          </p:spPr>
        </p:pic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877466D6-4C91-253A-7283-42ACF6FF420A}"/>
              </a:ext>
            </a:extLst>
          </p:cNvPr>
          <p:cNvGrpSpPr/>
          <p:nvPr/>
        </p:nvGrpSpPr>
        <p:grpSpPr>
          <a:xfrm>
            <a:off x="10560940" y="1742516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C80097A1-FE30-1033-0083-EB5E68704EE6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787A809E-5A85-519F-1DE7-46219F893E88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3993A658-7105-6102-9A33-0BDFFF630528}"/>
              </a:ext>
            </a:extLst>
          </p:cNvPr>
          <p:cNvGrpSpPr/>
          <p:nvPr/>
        </p:nvGrpSpPr>
        <p:grpSpPr>
          <a:xfrm>
            <a:off x="8157599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E4DED0B3-4291-1E66-BBC8-C593E20C76DD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CB1AF509-94B3-DA47-B21C-E7A7FC9B70EE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DBED051A-B0A3-042F-1DB7-DC0A76C65558}"/>
              </a:ext>
            </a:extLst>
          </p:cNvPr>
          <p:cNvGrpSpPr/>
          <p:nvPr/>
        </p:nvGrpSpPr>
        <p:grpSpPr>
          <a:xfrm>
            <a:off x="5754258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00FBE867-1838-37FB-1AF1-6769224012B8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1437284E-83BE-EA2B-B1F2-836EF6D9111B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818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36364-A8DF-20C1-F9E7-866DD7CDB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2901F41E-16E8-F0EC-5B44-892D2FB36C8F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ATIVAÇÃO DIRETA SEM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796BE440-561B-1A74-D474-21391F7D196F}"/>
              </a:ext>
            </a:extLst>
          </p:cNvPr>
          <p:cNvSpPr txBox="1"/>
          <p:nvPr/>
        </p:nvSpPr>
        <p:spPr>
          <a:xfrm>
            <a:off x="1172632" y="2773386"/>
            <a:ext cx="335742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O cliente </a:t>
            </a:r>
            <a:r>
              <a:rPr lang="pt-BR" sz="1600" b="1" dirty="0">
                <a:cs typeface="Segoe UI" panose="020B0502040204020203" pitchFamily="34" charset="0"/>
              </a:rPr>
              <a:t>recebe </a:t>
            </a:r>
            <a:r>
              <a:rPr lang="pt-BR" sz="1600" dirty="0">
                <a:cs typeface="Segoe UI" panose="020B0502040204020203" pitchFamily="34" charset="0"/>
              </a:rPr>
              <a:t>SMS de confirmação,</a:t>
            </a:r>
            <a:r>
              <a:rPr lang="pt-BR" sz="1600" b="1" dirty="0">
                <a:cs typeface="Segoe UI" panose="020B0502040204020203" pitchFamily="34" charset="0"/>
              </a:rPr>
              <a:t> insere o código. Clicar em 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Próximo</a:t>
            </a:r>
            <a:r>
              <a:rPr lang="pt-BR" sz="1600" b="1" dirty="0">
                <a:cs typeface="Segoe UI" panose="020B0502040204020203" pitchFamily="34" charset="0"/>
              </a:rPr>
              <a:t>”. </a:t>
            </a:r>
          </a:p>
        </p:txBody>
      </p: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9E017DD6-2508-A399-0BAB-4E605429C218}"/>
              </a:ext>
            </a:extLst>
          </p:cNvPr>
          <p:cNvGrpSpPr/>
          <p:nvPr/>
        </p:nvGrpSpPr>
        <p:grpSpPr>
          <a:xfrm>
            <a:off x="-11207" y="2664653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0AE73A17-41BC-D1A5-8067-6DE16C14F681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2783E762-9B82-DBE7-8FAD-69F28633C407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3" name="Group 1">
            <a:extLst>
              <a:ext uri="{FF2B5EF4-FFF2-40B4-BE49-F238E27FC236}">
                <a16:creationId xmlns:a16="http://schemas.microsoft.com/office/drawing/2014/main" id="{8C889B2A-A992-1965-3231-645B8F6E3750}"/>
              </a:ext>
            </a:extLst>
          </p:cNvPr>
          <p:cNvGrpSpPr/>
          <p:nvPr/>
        </p:nvGrpSpPr>
        <p:grpSpPr>
          <a:xfrm>
            <a:off x="7661948" y="2092325"/>
            <a:ext cx="2308409" cy="4351633"/>
            <a:chOff x="4463837" y="1170920"/>
            <a:chExt cx="2416111" cy="4554664"/>
          </a:xfrm>
        </p:grpSpPr>
        <p:grpSp>
          <p:nvGrpSpPr>
            <p:cNvPr id="15" name="Group 33">
              <a:extLst>
                <a:ext uri="{FF2B5EF4-FFF2-40B4-BE49-F238E27FC236}">
                  <a16:creationId xmlns:a16="http://schemas.microsoft.com/office/drawing/2014/main" id="{2FAF67AF-A92E-6268-8485-A060422D1840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grpSp>
            <p:nvGrpSpPr>
              <p:cNvPr id="17" name="Group 27">
                <a:extLst>
                  <a:ext uri="{FF2B5EF4-FFF2-40B4-BE49-F238E27FC236}">
                    <a16:creationId xmlns:a16="http://schemas.microsoft.com/office/drawing/2014/main" id="{E9F09D9E-84E4-0D56-DCC5-B38D51BDC214}"/>
                  </a:ext>
                </a:extLst>
              </p:cNvPr>
              <p:cNvGrpSpPr/>
              <p:nvPr/>
            </p:nvGrpSpPr>
            <p:grpSpPr>
              <a:xfrm>
                <a:off x="4463837" y="1170920"/>
                <a:ext cx="2416111" cy="4554664"/>
                <a:chOff x="4463837" y="1170920"/>
                <a:chExt cx="2416111" cy="4554664"/>
              </a:xfrm>
            </p:grpSpPr>
            <p:sp>
              <p:nvSpPr>
                <p:cNvPr id="19" name="Freeform: Shape 20">
                  <a:extLst>
                    <a:ext uri="{FF2B5EF4-FFF2-40B4-BE49-F238E27FC236}">
                      <a16:creationId xmlns:a16="http://schemas.microsoft.com/office/drawing/2014/main" id="{C61B2310-B55F-A661-5228-483FB36958FD}"/>
                    </a:ext>
                  </a:extLst>
                </p:cNvPr>
                <p:cNvSpPr/>
                <p:nvPr/>
              </p:nvSpPr>
              <p:spPr>
                <a:xfrm>
                  <a:off x="446383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2FA78907-A51C-4BBB-D9F2-4FFE322B7E6F}"/>
                    </a:ext>
                  </a:extLst>
                </p:cNvPr>
                <p:cNvSpPr/>
                <p:nvPr/>
              </p:nvSpPr>
              <p:spPr>
                <a:xfrm>
                  <a:off x="458509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pic>
              <p:nvPicPr>
                <p:cNvPr id="33" name="Imagem 15">
                  <a:extLst>
                    <a:ext uri="{FF2B5EF4-FFF2-40B4-BE49-F238E27FC236}">
                      <a16:creationId xmlns:a16="http://schemas.microsoft.com/office/drawing/2014/main" id="{5B93EC05-A709-7BED-D20D-DD459DE3C09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26047" t="45847" r="12142" b="31468"/>
                <a:stretch/>
              </p:blipFill>
              <p:spPr>
                <a:xfrm>
                  <a:off x="4769502" y="3118241"/>
                  <a:ext cx="1808018" cy="921328"/>
                </a:xfrm>
                <a:prstGeom prst="rect">
                  <a:avLst/>
                </a:prstGeom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18" name="Imagem 8">
                <a:extLst>
                  <a:ext uri="{FF2B5EF4-FFF2-40B4-BE49-F238E27FC236}">
                    <a16:creationId xmlns:a16="http://schemas.microsoft.com/office/drawing/2014/main" id="{7C580005-33A3-D14F-5528-8C4E7BD375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239" t="16611" r="71445" b="21439"/>
              <a:stretch/>
            </p:blipFill>
            <p:spPr>
              <a:xfrm>
                <a:off x="4573341" y="1300363"/>
                <a:ext cx="2185868" cy="4299584"/>
              </a:xfrm>
              <a:prstGeom prst="roundRect">
                <a:avLst>
                  <a:gd name="adj" fmla="val 8388"/>
                </a:avLst>
              </a:prstGeom>
            </p:spPr>
          </p:pic>
        </p:grpSp>
        <p:pic>
          <p:nvPicPr>
            <p:cNvPr id="16" name="Imagem 22">
              <a:extLst>
                <a:ext uri="{FF2B5EF4-FFF2-40B4-BE49-F238E27FC236}">
                  <a16:creationId xmlns:a16="http://schemas.microsoft.com/office/drawing/2014/main" id="{79EF21BC-2B86-45B5-5B7C-75D9E82F74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1" r="4511"/>
            <a:stretch/>
          </p:blipFill>
          <p:spPr>
            <a:xfrm>
              <a:off x="4572731" y="1276575"/>
              <a:ext cx="2220960" cy="4339891"/>
            </a:xfrm>
            <a:prstGeom prst="roundRect">
              <a:avLst>
                <a:gd name="adj" fmla="val 5349"/>
              </a:avLst>
            </a:prstGeom>
          </p:spPr>
        </p:pic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D79AE7A7-4E4B-E817-61DF-5EF7A7D458F3}"/>
              </a:ext>
            </a:extLst>
          </p:cNvPr>
          <p:cNvGrpSpPr/>
          <p:nvPr/>
        </p:nvGrpSpPr>
        <p:grpSpPr>
          <a:xfrm>
            <a:off x="8539750" y="1742516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DDF0AA30-838A-02C0-EDD7-AA892BB8F45E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6B1093CF-41A6-F87B-A430-5696DCC9243C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211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030ED-9B49-D095-0FD4-7AE48D8FA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>
            <a:extLst>
              <a:ext uri="{FF2B5EF4-FFF2-40B4-BE49-F238E27FC236}">
                <a16:creationId xmlns:a16="http://schemas.microsoft.com/office/drawing/2014/main" id="{2533CFCA-6271-0F44-A3FA-F2A2CA91AC31}"/>
              </a:ext>
            </a:extLst>
          </p:cNvPr>
          <p:cNvGrpSpPr/>
          <p:nvPr/>
        </p:nvGrpSpPr>
        <p:grpSpPr>
          <a:xfrm>
            <a:off x="6576609" y="2076923"/>
            <a:ext cx="2308409" cy="4351633"/>
            <a:chOff x="4463837" y="1170920"/>
            <a:chExt cx="2416111" cy="4554664"/>
          </a:xfrm>
        </p:grpSpPr>
        <p:grpSp>
          <p:nvGrpSpPr>
            <p:cNvPr id="13" name="Group 33">
              <a:extLst>
                <a:ext uri="{FF2B5EF4-FFF2-40B4-BE49-F238E27FC236}">
                  <a16:creationId xmlns:a16="http://schemas.microsoft.com/office/drawing/2014/main" id="{EBF9D0E6-2B90-32FB-11AB-EE99D4059B81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grpSp>
            <p:nvGrpSpPr>
              <p:cNvPr id="15" name="Group 27">
                <a:extLst>
                  <a:ext uri="{FF2B5EF4-FFF2-40B4-BE49-F238E27FC236}">
                    <a16:creationId xmlns:a16="http://schemas.microsoft.com/office/drawing/2014/main" id="{8A437918-27C1-E909-8F4F-785232A7A599}"/>
                  </a:ext>
                </a:extLst>
              </p:cNvPr>
              <p:cNvGrpSpPr/>
              <p:nvPr/>
            </p:nvGrpSpPr>
            <p:grpSpPr>
              <a:xfrm>
                <a:off x="4463837" y="1170920"/>
                <a:ext cx="2416111" cy="4554664"/>
                <a:chOff x="4463837" y="1170920"/>
                <a:chExt cx="2416111" cy="4554664"/>
              </a:xfrm>
            </p:grpSpPr>
            <p:sp>
              <p:nvSpPr>
                <p:cNvPr id="17" name="Freeform: Shape 20">
                  <a:extLst>
                    <a:ext uri="{FF2B5EF4-FFF2-40B4-BE49-F238E27FC236}">
                      <a16:creationId xmlns:a16="http://schemas.microsoft.com/office/drawing/2014/main" id="{601681B7-4CCC-07D4-A5B0-5379A73D48CC}"/>
                    </a:ext>
                  </a:extLst>
                </p:cNvPr>
                <p:cNvSpPr/>
                <p:nvPr/>
              </p:nvSpPr>
              <p:spPr>
                <a:xfrm>
                  <a:off x="446383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: Shape 21">
                  <a:extLst>
                    <a:ext uri="{FF2B5EF4-FFF2-40B4-BE49-F238E27FC236}">
                      <a16:creationId xmlns:a16="http://schemas.microsoft.com/office/drawing/2014/main" id="{CA55B2A4-9549-BCE6-DD15-92B117206A83}"/>
                    </a:ext>
                  </a:extLst>
                </p:cNvPr>
                <p:cNvSpPr/>
                <p:nvPr/>
              </p:nvSpPr>
              <p:spPr>
                <a:xfrm>
                  <a:off x="458509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pic>
              <p:nvPicPr>
                <p:cNvPr id="19" name="Imagem 15">
                  <a:extLst>
                    <a:ext uri="{FF2B5EF4-FFF2-40B4-BE49-F238E27FC236}">
                      <a16:creationId xmlns:a16="http://schemas.microsoft.com/office/drawing/2014/main" id="{EEEA0FE2-0253-670C-BF9D-9F06EA658D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26047" t="45847" r="12142" b="31468"/>
                <a:stretch/>
              </p:blipFill>
              <p:spPr>
                <a:xfrm>
                  <a:off x="4769502" y="3118241"/>
                  <a:ext cx="1808018" cy="921328"/>
                </a:xfrm>
                <a:prstGeom prst="rect">
                  <a:avLst/>
                </a:prstGeom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16" name="Imagem 8">
                <a:extLst>
                  <a:ext uri="{FF2B5EF4-FFF2-40B4-BE49-F238E27FC236}">
                    <a16:creationId xmlns:a16="http://schemas.microsoft.com/office/drawing/2014/main" id="{C58AC331-0DE8-0ADC-394F-26FD2EA6D5F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239" t="16611" r="71445" b="21439"/>
              <a:stretch/>
            </p:blipFill>
            <p:spPr>
              <a:xfrm>
                <a:off x="4573341" y="1300363"/>
                <a:ext cx="2185868" cy="4299584"/>
              </a:xfrm>
              <a:prstGeom prst="roundRect">
                <a:avLst>
                  <a:gd name="adj" fmla="val 8388"/>
                </a:avLst>
              </a:prstGeom>
            </p:spPr>
          </p:pic>
        </p:grpSp>
        <p:pic>
          <p:nvPicPr>
            <p:cNvPr id="14" name="Imagem 22">
              <a:extLst>
                <a:ext uri="{FF2B5EF4-FFF2-40B4-BE49-F238E27FC236}">
                  <a16:creationId xmlns:a16="http://schemas.microsoft.com/office/drawing/2014/main" id="{D3396115-C973-465E-9F21-4B0472A2A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98" b="5898"/>
            <a:stretch/>
          </p:blipFill>
          <p:spPr>
            <a:xfrm>
              <a:off x="4572731" y="1276575"/>
              <a:ext cx="2220960" cy="4339891"/>
            </a:xfrm>
            <a:prstGeom prst="roundRect">
              <a:avLst>
                <a:gd name="adj" fmla="val 5349"/>
              </a:avLst>
            </a:prstGeom>
          </p:spPr>
        </p:pic>
      </p:grpSp>
      <p:grpSp>
        <p:nvGrpSpPr>
          <p:cNvPr id="20" name="Group 1">
            <a:extLst>
              <a:ext uri="{FF2B5EF4-FFF2-40B4-BE49-F238E27FC236}">
                <a16:creationId xmlns:a16="http://schemas.microsoft.com/office/drawing/2014/main" id="{142C179C-0BF9-7720-32EC-BB4D52260011}"/>
              </a:ext>
            </a:extLst>
          </p:cNvPr>
          <p:cNvGrpSpPr/>
          <p:nvPr/>
        </p:nvGrpSpPr>
        <p:grpSpPr>
          <a:xfrm>
            <a:off x="9120715" y="2076923"/>
            <a:ext cx="2308409" cy="4351633"/>
            <a:chOff x="4463837" y="1170920"/>
            <a:chExt cx="2416111" cy="4554664"/>
          </a:xfrm>
        </p:grpSpPr>
        <p:grpSp>
          <p:nvGrpSpPr>
            <p:cNvPr id="21" name="Group 33">
              <a:extLst>
                <a:ext uri="{FF2B5EF4-FFF2-40B4-BE49-F238E27FC236}">
                  <a16:creationId xmlns:a16="http://schemas.microsoft.com/office/drawing/2014/main" id="{E4B6243F-0631-3888-E376-69ED1B24F918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grpSp>
            <p:nvGrpSpPr>
              <p:cNvPr id="24" name="Group 27">
                <a:extLst>
                  <a:ext uri="{FF2B5EF4-FFF2-40B4-BE49-F238E27FC236}">
                    <a16:creationId xmlns:a16="http://schemas.microsoft.com/office/drawing/2014/main" id="{40E4FF89-4789-BDA6-BCC1-4C0E7FEB0FBE}"/>
                  </a:ext>
                </a:extLst>
              </p:cNvPr>
              <p:cNvGrpSpPr/>
              <p:nvPr/>
            </p:nvGrpSpPr>
            <p:grpSpPr>
              <a:xfrm>
                <a:off x="4463837" y="1170920"/>
                <a:ext cx="2416111" cy="4554664"/>
                <a:chOff x="4463837" y="1170920"/>
                <a:chExt cx="2416111" cy="4554664"/>
              </a:xfrm>
            </p:grpSpPr>
            <p:sp>
              <p:nvSpPr>
                <p:cNvPr id="26" name="Freeform: Shape 20">
                  <a:extLst>
                    <a:ext uri="{FF2B5EF4-FFF2-40B4-BE49-F238E27FC236}">
                      <a16:creationId xmlns:a16="http://schemas.microsoft.com/office/drawing/2014/main" id="{72BA0816-0E71-1CBC-0CEF-2664840F3E12}"/>
                    </a:ext>
                  </a:extLst>
                </p:cNvPr>
                <p:cNvSpPr/>
                <p:nvPr/>
              </p:nvSpPr>
              <p:spPr>
                <a:xfrm>
                  <a:off x="446383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: Shape 21">
                  <a:extLst>
                    <a:ext uri="{FF2B5EF4-FFF2-40B4-BE49-F238E27FC236}">
                      <a16:creationId xmlns:a16="http://schemas.microsoft.com/office/drawing/2014/main" id="{2C072CFA-D457-27C3-4389-26C90F7905BD}"/>
                    </a:ext>
                  </a:extLst>
                </p:cNvPr>
                <p:cNvSpPr/>
                <p:nvPr/>
              </p:nvSpPr>
              <p:spPr>
                <a:xfrm>
                  <a:off x="458509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pic>
              <p:nvPicPr>
                <p:cNvPr id="28" name="Imagem 15">
                  <a:extLst>
                    <a:ext uri="{FF2B5EF4-FFF2-40B4-BE49-F238E27FC236}">
                      <a16:creationId xmlns:a16="http://schemas.microsoft.com/office/drawing/2014/main" id="{418FD599-B3FA-AA85-B7FC-D4B1C60438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26047" t="45847" r="12142" b="31468"/>
                <a:stretch/>
              </p:blipFill>
              <p:spPr>
                <a:xfrm>
                  <a:off x="4769502" y="3118241"/>
                  <a:ext cx="1808018" cy="921328"/>
                </a:xfrm>
                <a:prstGeom prst="rect">
                  <a:avLst/>
                </a:prstGeom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25" name="Imagem 8">
                <a:extLst>
                  <a:ext uri="{FF2B5EF4-FFF2-40B4-BE49-F238E27FC236}">
                    <a16:creationId xmlns:a16="http://schemas.microsoft.com/office/drawing/2014/main" id="{2860DA54-A747-6D19-74C1-C2FD486E43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239" t="16611" r="71445" b="21439"/>
              <a:stretch/>
            </p:blipFill>
            <p:spPr>
              <a:xfrm>
                <a:off x="4573341" y="1300363"/>
                <a:ext cx="2185868" cy="4299584"/>
              </a:xfrm>
              <a:prstGeom prst="roundRect">
                <a:avLst>
                  <a:gd name="adj" fmla="val 8388"/>
                </a:avLst>
              </a:prstGeom>
            </p:spPr>
          </p:pic>
        </p:grpSp>
        <p:pic>
          <p:nvPicPr>
            <p:cNvPr id="23" name="Imagem 22">
              <a:extLst>
                <a:ext uri="{FF2B5EF4-FFF2-40B4-BE49-F238E27FC236}">
                  <a16:creationId xmlns:a16="http://schemas.microsoft.com/office/drawing/2014/main" id="{2968E210-937A-5982-7B83-F55B5BABB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98" b="5898"/>
            <a:stretch/>
          </p:blipFill>
          <p:spPr>
            <a:xfrm>
              <a:off x="4572731" y="1276575"/>
              <a:ext cx="2220960" cy="4339891"/>
            </a:xfrm>
            <a:prstGeom prst="roundRect">
              <a:avLst>
                <a:gd name="adj" fmla="val 5349"/>
              </a:avLst>
            </a:prstGeom>
          </p:spPr>
        </p:pic>
      </p:grp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FC336D15-EBAE-41B0-A8C0-EA6760FDE278}"/>
              </a:ext>
            </a:extLst>
          </p:cNvPr>
          <p:cNvGrpSpPr/>
          <p:nvPr/>
        </p:nvGrpSpPr>
        <p:grpSpPr>
          <a:xfrm>
            <a:off x="-13895" y="3413973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7711884B-9BB2-C3BA-840E-4A22E8C3F8DD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9E39C467-E726-2AF8-F2F3-9667CF723D35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B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18D1588F-D8CD-EA15-F26C-1D6B5D7B4EDF}"/>
              </a:ext>
            </a:extLst>
          </p:cNvPr>
          <p:cNvSpPr/>
          <p:nvPr/>
        </p:nvSpPr>
        <p:spPr>
          <a:xfrm>
            <a:off x="422544" y="1341102"/>
            <a:ext cx="5673456" cy="844708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defRPr/>
            </a:pPr>
            <a:r>
              <a:rPr lang="pt-BR" sz="1600" dirty="0">
                <a:cs typeface="Segoe UI" panose="020B0502040204020203" pitchFamily="34" charset="0"/>
                <a:sym typeface="Quattrocento Sans"/>
              </a:rPr>
              <a:t>Durante a ativação pode optar em pedir a portabilidade, basta seguir os passos seguir os passos:</a:t>
            </a:r>
            <a:endParaRPr kumimoji="0" lang="pt-BR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3553B7C4-A87D-E551-D71F-CF1B9346D134}"/>
              </a:ext>
            </a:extLst>
          </p:cNvPr>
          <p:cNvSpPr txBox="1"/>
          <p:nvPr/>
        </p:nvSpPr>
        <p:spPr>
          <a:xfrm>
            <a:off x="1172632" y="2458647"/>
            <a:ext cx="4923368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Clicar em</a:t>
            </a:r>
            <a:r>
              <a:rPr lang="pt-BR" sz="1600" b="1" dirty="0">
                <a:cs typeface="Segoe UI" panose="020B0502040204020203" pitchFamily="34" charset="0"/>
              </a:rPr>
              <a:t> “Trazer número de outra operadora”.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449F6386-86FF-9C22-918E-0971F60CD697}"/>
              </a:ext>
            </a:extLst>
          </p:cNvPr>
          <p:cNvGrpSpPr/>
          <p:nvPr/>
        </p:nvGrpSpPr>
        <p:grpSpPr>
          <a:xfrm>
            <a:off x="-11207" y="2349914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E0E22F71-D00A-B06B-10B5-0653B1F83BE6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5A6FB1CF-35FB-109F-B8B7-2B10CD2E10AF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A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6640BD30-5426-0970-F4FF-297BCB934949}"/>
              </a:ext>
            </a:extLst>
          </p:cNvPr>
          <p:cNvSpPr txBox="1"/>
          <p:nvPr/>
        </p:nvSpPr>
        <p:spPr>
          <a:xfrm>
            <a:off x="1172632" y="3521674"/>
            <a:ext cx="4923368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Selecione </a:t>
            </a:r>
            <a:r>
              <a:rPr lang="pt-BR" sz="1600" b="1" dirty="0">
                <a:cs typeface="Segoe UI" panose="020B0502040204020203" pitchFamily="34" charset="0"/>
              </a:rPr>
              <a:t>“Já tenho um Claro Chip”.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550C7298-BD4E-3B96-5CFE-A5DBB723F7DA}"/>
              </a:ext>
            </a:extLst>
          </p:cNvPr>
          <p:cNvGrpSpPr/>
          <p:nvPr/>
        </p:nvGrpSpPr>
        <p:grpSpPr>
          <a:xfrm>
            <a:off x="7484918" y="1737395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8478BF7A-46C7-63C2-0108-5D025F07D4F6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1973CDFE-4387-58FB-60A7-679B30370B42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A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8B78B0DC-C98E-2288-0613-8C1FB62336CA}"/>
              </a:ext>
            </a:extLst>
          </p:cNvPr>
          <p:cNvGrpSpPr/>
          <p:nvPr/>
        </p:nvGrpSpPr>
        <p:grpSpPr>
          <a:xfrm>
            <a:off x="10001129" y="1747243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684A3B45-1FDD-9FA1-4C29-8ECFA22BB377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EFEB92BB-80A9-1523-CBED-FE84C71694E9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B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5" name="Retângulo: Único Canto Recortado 4">
            <a:extLst>
              <a:ext uri="{FF2B5EF4-FFF2-40B4-BE49-F238E27FC236}">
                <a16:creationId xmlns:a16="http://schemas.microsoft.com/office/drawing/2014/main" id="{155108A9-1B3E-C440-8392-8419C8AAB0B6}"/>
              </a:ext>
            </a:extLst>
          </p:cNvPr>
          <p:cNvSpPr/>
          <p:nvPr/>
        </p:nvSpPr>
        <p:spPr>
          <a:xfrm>
            <a:off x="-13894" y="4478027"/>
            <a:ext cx="4337921" cy="1149058"/>
          </a:xfrm>
          <a:prstGeom prst="snip1Rect">
            <a:avLst>
              <a:gd name="adj" fmla="val 3775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Google Shape;675;p46">
            <a:extLst>
              <a:ext uri="{FF2B5EF4-FFF2-40B4-BE49-F238E27FC236}">
                <a16:creationId xmlns:a16="http://schemas.microsoft.com/office/drawing/2014/main" id="{5A7C2438-0FD6-CADD-2A16-7F802182ABCF}"/>
              </a:ext>
            </a:extLst>
          </p:cNvPr>
          <p:cNvSpPr txBox="1"/>
          <p:nvPr/>
        </p:nvSpPr>
        <p:spPr>
          <a:xfrm>
            <a:off x="184272" y="4632025"/>
            <a:ext cx="401845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Atenção: </a:t>
            </a:r>
            <a:r>
              <a:rPr lang="pt-BR" sz="1600" b="1" dirty="0">
                <a:cs typeface="Segoe UI" panose="020B0502040204020203" pitchFamily="34" charset="0"/>
              </a:rPr>
              <a:t>Não usar a opção "Quero um Claro Chip"</a:t>
            </a:r>
            <a:r>
              <a:rPr lang="pt-BR" sz="1600" dirty="0">
                <a:cs typeface="Segoe UI" panose="020B0502040204020203" pitchFamily="34" charset="0"/>
              </a:rPr>
              <a:t>, pois isso vai gerar o envio de um chip para a casa do cliente.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846D7CB2-AA31-9205-B84F-8711690C2E39}"/>
              </a:ext>
            </a:extLst>
          </p:cNvPr>
          <p:cNvSpPr txBox="1"/>
          <p:nvPr/>
        </p:nvSpPr>
        <p:spPr>
          <a:xfrm>
            <a:off x="2465388" y="941396"/>
            <a:ext cx="73179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ATIVAÇÃO DIRETA SEM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502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73B2E-9745-65CA-64AE-17D542225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B1A20DEA-BADF-6742-A1BC-687AF6F83AF2}"/>
              </a:ext>
            </a:extLst>
          </p:cNvPr>
          <p:cNvGrpSpPr/>
          <p:nvPr/>
        </p:nvGrpSpPr>
        <p:grpSpPr>
          <a:xfrm>
            <a:off x="9634786" y="2099463"/>
            <a:ext cx="2342448" cy="4415801"/>
            <a:chOff x="9567331" y="1170920"/>
            <a:chExt cx="2416111" cy="4554664"/>
          </a:xfrm>
        </p:grpSpPr>
        <p:sp>
          <p:nvSpPr>
            <p:cNvPr id="15" name="Freeform: Shape 6">
              <a:extLst>
                <a:ext uri="{FF2B5EF4-FFF2-40B4-BE49-F238E27FC236}">
                  <a16:creationId xmlns:a16="http://schemas.microsoft.com/office/drawing/2014/main" id="{74A82DA5-8A53-8429-783C-4505FEF0D734}"/>
                </a:ext>
              </a:extLst>
            </p:cNvPr>
            <p:cNvSpPr/>
            <p:nvPr/>
          </p:nvSpPr>
          <p:spPr>
            <a:xfrm>
              <a:off x="9567331" y="1170920"/>
              <a:ext cx="2416111" cy="4554664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7">
              <a:extLst>
                <a:ext uri="{FF2B5EF4-FFF2-40B4-BE49-F238E27FC236}">
                  <a16:creationId xmlns:a16="http://schemas.microsoft.com/office/drawing/2014/main" id="{1388BFE2-C098-D7B2-EF03-6E0D74AF5E3E}"/>
                </a:ext>
              </a:extLst>
            </p:cNvPr>
            <p:cNvSpPr/>
            <p:nvPr/>
          </p:nvSpPr>
          <p:spPr>
            <a:xfrm>
              <a:off x="9688584" y="1300364"/>
              <a:ext cx="2173509" cy="4299584"/>
            </a:xfrm>
            <a:custGeom>
              <a:avLst/>
              <a:gdLst>
                <a:gd name="connsiteX0" fmla="*/ 1977390 w 2173509"/>
                <a:gd name="connsiteY0" fmla="*/ 4299585 h 4299584"/>
                <a:gd name="connsiteX1" fmla="*/ 196120 w 2173509"/>
                <a:gd name="connsiteY1" fmla="*/ 4299585 h 4299584"/>
                <a:gd name="connsiteX2" fmla="*/ 0 w 2173509"/>
                <a:gd name="connsiteY2" fmla="*/ 4103465 h 4299584"/>
                <a:gd name="connsiteX3" fmla="*/ 0 w 2173509"/>
                <a:gd name="connsiteY3" fmla="*/ 160306 h 4299584"/>
                <a:gd name="connsiteX4" fmla="*/ 160306 w 2173509"/>
                <a:gd name="connsiteY4" fmla="*/ 0 h 4299584"/>
                <a:gd name="connsiteX5" fmla="*/ 532924 w 2173509"/>
                <a:gd name="connsiteY5" fmla="*/ 0 h 4299584"/>
                <a:gd name="connsiteX6" fmla="*/ 571310 w 2173509"/>
                <a:gd name="connsiteY6" fmla="*/ 38386 h 4299584"/>
                <a:gd name="connsiteX7" fmla="*/ 571310 w 2173509"/>
                <a:gd name="connsiteY7" fmla="*/ 72962 h 4299584"/>
                <a:gd name="connsiteX8" fmla="*/ 633222 w 2173509"/>
                <a:gd name="connsiteY8" fmla="*/ 134874 h 4299584"/>
                <a:gd name="connsiteX9" fmla="*/ 1536097 w 2173509"/>
                <a:gd name="connsiteY9" fmla="*/ 134874 h 4299584"/>
                <a:gd name="connsiteX10" fmla="*/ 1598009 w 2173509"/>
                <a:gd name="connsiteY10" fmla="*/ 72962 h 4299584"/>
                <a:gd name="connsiteX11" fmla="*/ 1598009 w 2173509"/>
                <a:gd name="connsiteY11" fmla="*/ 38386 h 4299584"/>
                <a:gd name="connsiteX12" fmla="*/ 1636395 w 2173509"/>
                <a:gd name="connsiteY12" fmla="*/ 0 h 4299584"/>
                <a:gd name="connsiteX13" fmla="*/ 2013204 w 2173509"/>
                <a:gd name="connsiteY13" fmla="*/ 0 h 4299584"/>
                <a:gd name="connsiteX14" fmla="*/ 2173510 w 2173509"/>
                <a:gd name="connsiteY14" fmla="*/ 160306 h 4299584"/>
                <a:gd name="connsiteX15" fmla="*/ 2173510 w 2173509"/>
                <a:gd name="connsiteY15" fmla="*/ 4103465 h 4299584"/>
                <a:gd name="connsiteX16" fmla="*/ 1977390 w 2173509"/>
                <a:gd name="connsiteY16" fmla="*/ 4299585 h 42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73509" h="4299584">
                  <a:moveTo>
                    <a:pt x="1977390" y="4299585"/>
                  </a:moveTo>
                  <a:lnTo>
                    <a:pt x="196120" y="4299585"/>
                  </a:lnTo>
                  <a:cubicBezTo>
                    <a:pt x="87821" y="4299585"/>
                    <a:pt x="0" y="4211765"/>
                    <a:pt x="0" y="4103465"/>
                  </a:cubicBezTo>
                  <a:lnTo>
                    <a:pt x="0" y="160306"/>
                  </a:lnTo>
                  <a:cubicBezTo>
                    <a:pt x="0" y="71818"/>
                    <a:pt x="71723" y="0"/>
                    <a:pt x="160306" y="0"/>
                  </a:cubicBezTo>
                  <a:lnTo>
                    <a:pt x="532924" y="0"/>
                  </a:lnTo>
                  <a:cubicBezTo>
                    <a:pt x="554165" y="0"/>
                    <a:pt x="571310" y="17240"/>
                    <a:pt x="571310" y="38386"/>
                  </a:cubicBezTo>
                  <a:lnTo>
                    <a:pt x="571310" y="72962"/>
                  </a:lnTo>
                  <a:cubicBezTo>
                    <a:pt x="571310" y="107156"/>
                    <a:pt x="599027" y="134874"/>
                    <a:pt x="633222" y="134874"/>
                  </a:cubicBezTo>
                  <a:lnTo>
                    <a:pt x="1536097" y="134874"/>
                  </a:lnTo>
                  <a:cubicBezTo>
                    <a:pt x="1570292" y="134874"/>
                    <a:pt x="1598009" y="107156"/>
                    <a:pt x="1598009" y="72962"/>
                  </a:cubicBezTo>
                  <a:lnTo>
                    <a:pt x="1598009" y="38386"/>
                  </a:lnTo>
                  <a:cubicBezTo>
                    <a:pt x="1598009" y="17145"/>
                    <a:pt x="1615250" y="0"/>
                    <a:pt x="1636395" y="0"/>
                  </a:cubicBezTo>
                  <a:lnTo>
                    <a:pt x="2013204" y="0"/>
                  </a:lnTo>
                  <a:cubicBezTo>
                    <a:pt x="2101691" y="0"/>
                    <a:pt x="2173510" y="71723"/>
                    <a:pt x="2173510" y="160306"/>
                  </a:cubicBezTo>
                  <a:lnTo>
                    <a:pt x="2173510" y="4103465"/>
                  </a:lnTo>
                  <a:cubicBezTo>
                    <a:pt x="2173510" y="4211765"/>
                    <a:pt x="2085689" y="4299585"/>
                    <a:pt x="1977390" y="4299585"/>
                  </a:cubicBezTo>
                  <a:close/>
                </a:path>
              </a:pathLst>
            </a:custGeom>
            <a:solidFill>
              <a:srgbClr val="3232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7" name="Imagem 23">
              <a:extLst>
                <a:ext uri="{FF2B5EF4-FFF2-40B4-BE49-F238E27FC236}">
                  <a16:creationId xmlns:a16="http://schemas.microsoft.com/office/drawing/2014/main" id="{1BD755F0-732C-4B07-C36E-678F3337FD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7" t="4370" r="3957" b="2103"/>
            <a:stretch/>
          </p:blipFill>
          <p:spPr>
            <a:xfrm>
              <a:off x="9669031" y="1470482"/>
              <a:ext cx="2211809" cy="4038630"/>
            </a:xfrm>
            <a:prstGeom prst="roundRect">
              <a:avLst>
                <a:gd name="adj" fmla="val 8339"/>
              </a:avLst>
            </a:prstGeom>
            <a:solidFill>
              <a:srgbClr val="323232"/>
            </a:solidFill>
          </p:spPr>
        </p:pic>
      </p:grpSp>
      <p:grpSp>
        <p:nvGrpSpPr>
          <p:cNvPr id="18" name="Group 9">
            <a:extLst>
              <a:ext uri="{FF2B5EF4-FFF2-40B4-BE49-F238E27FC236}">
                <a16:creationId xmlns:a16="http://schemas.microsoft.com/office/drawing/2014/main" id="{9AEA1D0B-6762-2C84-E5E4-E947F2F2A5DA}"/>
              </a:ext>
            </a:extLst>
          </p:cNvPr>
          <p:cNvGrpSpPr/>
          <p:nvPr/>
        </p:nvGrpSpPr>
        <p:grpSpPr>
          <a:xfrm>
            <a:off x="4764762" y="2118715"/>
            <a:ext cx="2342448" cy="4415801"/>
            <a:chOff x="4463837" y="1170920"/>
            <a:chExt cx="2416111" cy="4554664"/>
          </a:xfrm>
        </p:grpSpPr>
        <p:grpSp>
          <p:nvGrpSpPr>
            <p:cNvPr id="19" name="Group 27">
              <a:extLst>
                <a:ext uri="{FF2B5EF4-FFF2-40B4-BE49-F238E27FC236}">
                  <a16:creationId xmlns:a16="http://schemas.microsoft.com/office/drawing/2014/main" id="{6247E875-3B39-1F86-0E1C-68702F3EEBC7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33" name="Freeform: Shape 20">
                <a:extLst>
                  <a:ext uri="{FF2B5EF4-FFF2-40B4-BE49-F238E27FC236}">
                    <a16:creationId xmlns:a16="http://schemas.microsoft.com/office/drawing/2014/main" id="{13B9FF11-0BC8-D7D8-66D7-895A7A6B13CD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21">
                <a:extLst>
                  <a:ext uri="{FF2B5EF4-FFF2-40B4-BE49-F238E27FC236}">
                    <a16:creationId xmlns:a16="http://schemas.microsoft.com/office/drawing/2014/main" id="{7A53D7D9-1689-8229-755F-E9EBC6AAA523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323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pic>
          <p:nvPicPr>
            <p:cNvPr id="22" name="Imagem 14">
              <a:extLst>
                <a:ext uri="{FF2B5EF4-FFF2-40B4-BE49-F238E27FC236}">
                  <a16:creationId xmlns:a16="http://schemas.microsoft.com/office/drawing/2014/main" id="{C6B8F92C-ACEE-B3ED-9314-581E7167D6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9" t="3504" r="4149" b="2283"/>
            <a:stretch/>
          </p:blipFill>
          <p:spPr>
            <a:xfrm>
              <a:off x="4582513" y="1450624"/>
              <a:ext cx="2203769" cy="4038630"/>
            </a:xfrm>
            <a:prstGeom prst="roundRect">
              <a:avLst>
                <a:gd name="adj" fmla="val 6066"/>
              </a:avLst>
            </a:prstGeom>
          </p:spPr>
        </p:pic>
      </p:grpSp>
      <p:grpSp>
        <p:nvGrpSpPr>
          <p:cNvPr id="35" name="Group 10">
            <a:extLst>
              <a:ext uri="{FF2B5EF4-FFF2-40B4-BE49-F238E27FC236}">
                <a16:creationId xmlns:a16="http://schemas.microsoft.com/office/drawing/2014/main" id="{ED106AA6-1059-ADBE-C423-AEA9D3D71D5E}"/>
              </a:ext>
            </a:extLst>
          </p:cNvPr>
          <p:cNvGrpSpPr/>
          <p:nvPr/>
        </p:nvGrpSpPr>
        <p:grpSpPr>
          <a:xfrm>
            <a:off x="7203113" y="2118715"/>
            <a:ext cx="2342448" cy="4415801"/>
            <a:chOff x="7024157" y="1170920"/>
            <a:chExt cx="2416111" cy="4554664"/>
          </a:xfrm>
        </p:grpSpPr>
        <p:grpSp>
          <p:nvGrpSpPr>
            <p:cNvPr id="36" name="Group 28">
              <a:extLst>
                <a:ext uri="{FF2B5EF4-FFF2-40B4-BE49-F238E27FC236}">
                  <a16:creationId xmlns:a16="http://schemas.microsoft.com/office/drawing/2014/main" id="{95B96DCD-4722-FED6-5F62-E72ECE8C415C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38" name="Freeform: Shape 24">
                <a:extLst>
                  <a:ext uri="{FF2B5EF4-FFF2-40B4-BE49-F238E27FC236}">
                    <a16:creationId xmlns:a16="http://schemas.microsoft.com/office/drawing/2014/main" id="{E5F4D3B8-B8E1-EFDF-7326-5E9B2BE5A149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25">
                <a:extLst>
                  <a:ext uri="{FF2B5EF4-FFF2-40B4-BE49-F238E27FC236}">
                    <a16:creationId xmlns:a16="http://schemas.microsoft.com/office/drawing/2014/main" id="{9FD7A345-C21E-974C-39B0-A7DE53A3D265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7" name="Imagem 15">
              <a:extLst>
                <a:ext uri="{FF2B5EF4-FFF2-40B4-BE49-F238E27FC236}">
                  <a16:creationId xmlns:a16="http://schemas.microsoft.com/office/drawing/2014/main" id="{E2DACA94-289C-66BC-BC18-09DA272F71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1" r="4081"/>
            <a:stretch/>
          </p:blipFill>
          <p:spPr>
            <a:xfrm>
              <a:off x="7107333" y="1300362"/>
              <a:ext cx="2253505" cy="4327907"/>
            </a:xfrm>
            <a:prstGeom prst="roundRect">
              <a:avLst>
                <a:gd name="adj" fmla="val 9103"/>
              </a:avLst>
            </a:prstGeom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DB8D37B3-4270-2177-4231-AAB66AB3D2D8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ATIVAÇÃO DIRETA SEM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783B0B32-A546-54BC-D235-B2694696194A}"/>
              </a:ext>
            </a:extLst>
          </p:cNvPr>
          <p:cNvSpPr txBox="1"/>
          <p:nvPr/>
        </p:nvSpPr>
        <p:spPr>
          <a:xfrm>
            <a:off x="1172632" y="2208196"/>
            <a:ext cx="3198952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O app reconhece </a:t>
            </a:r>
            <a:r>
              <a:rPr lang="pt-BR" sz="1600" dirty="0">
                <a:cs typeface="Segoe UI" panose="020B0502040204020203" pitchFamily="34" charset="0"/>
              </a:rPr>
              <a:t>o número e abre uma modal, informando: “Esse número é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Claro Flex</a:t>
            </a:r>
            <a:r>
              <a:rPr lang="pt-BR" sz="1600" dirty="0">
                <a:cs typeface="Segoe UI" panose="020B0502040204020203" pitchFamily="34" charset="0"/>
              </a:rPr>
              <a:t>”.</a:t>
            </a:r>
            <a:r>
              <a:rPr lang="pt-BR" sz="1600" b="1" dirty="0">
                <a:cs typeface="Segoe UI" panose="020B0502040204020203" pitchFamily="34" charset="0"/>
              </a:rPr>
              <a:t> Clica</a:t>
            </a:r>
            <a:r>
              <a:rPr lang="pt-BR" sz="1600" dirty="0">
                <a:cs typeface="Segoe UI" panose="020B0502040204020203" pitchFamily="34" charset="0"/>
              </a:rPr>
              <a:t> em </a:t>
            </a:r>
            <a:r>
              <a:rPr lang="pt-BR" sz="1600" b="1" dirty="0"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Ativar Plano Flex</a:t>
            </a:r>
            <a:r>
              <a:rPr lang="pt-BR" sz="1600" b="1" dirty="0">
                <a:cs typeface="Segoe UI" panose="020B0502040204020203" pitchFamily="34" charset="0"/>
              </a:rPr>
              <a:t>”.</a:t>
            </a: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D6234B46-F2E5-5E01-AA98-1723E7DC4A85}"/>
              </a:ext>
            </a:extLst>
          </p:cNvPr>
          <p:cNvSpPr txBox="1"/>
          <p:nvPr/>
        </p:nvSpPr>
        <p:spPr>
          <a:xfrm>
            <a:off x="1172631" y="3703790"/>
            <a:ext cx="355455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1600" b="1" dirty="0"/>
              <a:t>Visualiza</a:t>
            </a:r>
            <a:r>
              <a:rPr lang="pt-BR" sz="1600" dirty="0"/>
              <a:t> a tela com a </a:t>
            </a:r>
            <a:r>
              <a:rPr lang="pt-BR" sz="1600" b="1" dirty="0">
                <a:solidFill>
                  <a:srgbClr val="DA291C"/>
                </a:solidFill>
              </a:rPr>
              <a:t>oferta Flex </a:t>
            </a:r>
            <a:r>
              <a:rPr lang="pt-BR" sz="1600" dirty="0"/>
              <a:t>(plano embarcado no chip).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8822172E-C29E-9EE8-AD3A-E6B7675DFE66}"/>
              </a:ext>
            </a:extLst>
          </p:cNvPr>
          <p:cNvGrpSpPr/>
          <p:nvPr/>
        </p:nvGrpSpPr>
        <p:grpSpPr>
          <a:xfrm>
            <a:off x="-13895" y="3562093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6D0585BB-46B1-BFFF-C465-BDB191CBA715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56BF1AF7-EBC3-D2B6-B980-B345A8907630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prstClr val="white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733B2F60-4072-51DC-4C58-5DDBF41D93BB}"/>
              </a:ext>
            </a:extLst>
          </p:cNvPr>
          <p:cNvGrpSpPr/>
          <p:nvPr/>
        </p:nvGrpSpPr>
        <p:grpSpPr>
          <a:xfrm>
            <a:off x="-11207" y="2099463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75B968BB-973E-F299-08E0-046ABD6DB753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3ED7535E-F534-BC32-3D49-4E389BE01C9B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428B7FEE-9A71-F246-3729-DFF9F789E12E}"/>
              </a:ext>
            </a:extLst>
          </p:cNvPr>
          <p:cNvSpPr txBox="1"/>
          <p:nvPr/>
        </p:nvSpPr>
        <p:spPr>
          <a:xfrm>
            <a:off x="1172632" y="4700651"/>
            <a:ext cx="3198952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O app reconhece </a:t>
            </a:r>
            <a:r>
              <a:rPr lang="pt-BR" sz="1600" dirty="0">
                <a:cs typeface="Segoe UI" panose="020B0502040204020203" pitchFamily="34" charset="0"/>
              </a:rPr>
              <a:t>que o 1º mês já foi pago e abre uma modal “Primeiro mês já está pago”. </a:t>
            </a:r>
            <a:r>
              <a:rPr lang="pt-BR" sz="1600" b="1" dirty="0">
                <a:cs typeface="Segoe UI" panose="020B0502040204020203" pitchFamily="34" charset="0"/>
              </a:rPr>
              <a:t>Clica </a:t>
            </a:r>
            <a:r>
              <a:rPr lang="pt-BR" sz="1600" dirty="0">
                <a:cs typeface="Segoe UI" panose="020B0502040204020203" pitchFamily="34" charset="0"/>
              </a:rPr>
              <a:t>em </a:t>
            </a:r>
            <a:r>
              <a:rPr lang="pt-BR" sz="1600" b="1" dirty="0">
                <a:cs typeface="Segoe UI" panose="020B0502040204020203" pitchFamily="34" charset="0"/>
              </a:rPr>
              <a:t>“Avançar”.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4CF19A34-B7BE-D9F2-8131-252DB4E9C9ED}"/>
              </a:ext>
            </a:extLst>
          </p:cNvPr>
          <p:cNvGrpSpPr/>
          <p:nvPr/>
        </p:nvGrpSpPr>
        <p:grpSpPr>
          <a:xfrm>
            <a:off x="-13895" y="4626799"/>
            <a:ext cx="1080040" cy="646867"/>
            <a:chOff x="-13895" y="4495818"/>
            <a:chExt cx="1080040" cy="646867"/>
          </a:xfrm>
        </p:grpSpPr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85BC9515-FC6E-483C-4A9E-C9CE2A47B461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Google Shape;675;p46">
              <a:extLst>
                <a:ext uri="{FF2B5EF4-FFF2-40B4-BE49-F238E27FC236}">
                  <a16:creationId xmlns:a16="http://schemas.microsoft.com/office/drawing/2014/main" id="{AC01D4A9-2666-CD1C-5E03-E12ED9D5ABC8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  <a:sym typeface="Quattrocento Sans"/>
                </a:rPr>
                <a:t>10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6BEA24C8-16B7-6169-EC81-E6101678C36E}"/>
              </a:ext>
            </a:extLst>
          </p:cNvPr>
          <p:cNvGrpSpPr/>
          <p:nvPr/>
        </p:nvGrpSpPr>
        <p:grpSpPr>
          <a:xfrm>
            <a:off x="10518269" y="1742516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5B313F7F-0E85-6045-9E15-8460C9FF3CEA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8A759B84-3998-2575-5383-0909BF971B6D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10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3D80EF5B-D8AF-7275-A22B-3F7D4ECD8D13}"/>
              </a:ext>
            </a:extLst>
          </p:cNvPr>
          <p:cNvGrpSpPr/>
          <p:nvPr/>
        </p:nvGrpSpPr>
        <p:grpSpPr>
          <a:xfrm>
            <a:off x="8062619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56703079-B17E-28BB-1789-805121B25619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D4EDAF58-1A33-20BD-FFBC-4387635F7C9D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9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62C663F-0DB0-B191-8344-795C9D7EB200}"/>
              </a:ext>
            </a:extLst>
          </p:cNvPr>
          <p:cNvGrpSpPr/>
          <p:nvPr/>
        </p:nvGrpSpPr>
        <p:grpSpPr>
          <a:xfrm>
            <a:off x="5631156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7AD7DB6E-5A39-C53E-EFEA-12E8A41176AD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F7BDCD91-E403-3023-D537-2F19EEBF8EBA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499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F9525-6E3B-226C-A8CE-1FCDB4D2E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9">
            <a:extLst>
              <a:ext uri="{FF2B5EF4-FFF2-40B4-BE49-F238E27FC236}">
                <a16:creationId xmlns:a16="http://schemas.microsoft.com/office/drawing/2014/main" id="{B3618ACA-BB72-1E41-344E-0BC3711675F6}"/>
              </a:ext>
            </a:extLst>
          </p:cNvPr>
          <p:cNvGrpSpPr/>
          <p:nvPr/>
        </p:nvGrpSpPr>
        <p:grpSpPr>
          <a:xfrm>
            <a:off x="4797192" y="2099463"/>
            <a:ext cx="2342448" cy="4415801"/>
            <a:chOff x="4463837" y="1170920"/>
            <a:chExt cx="2416111" cy="4554664"/>
          </a:xfrm>
        </p:grpSpPr>
        <p:grpSp>
          <p:nvGrpSpPr>
            <p:cNvPr id="40" name="Group 27">
              <a:extLst>
                <a:ext uri="{FF2B5EF4-FFF2-40B4-BE49-F238E27FC236}">
                  <a16:creationId xmlns:a16="http://schemas.microsoft.com/office/drawing/2014/main" id="{9338F070-8D3E-F7A6-3044-0037FC743AD4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43" name="Freeform: Shape 20">
                <a:extLst>
                  <a:ext uri="{FF2B5EF4-FFF2-40B4-BE49-F238E27FC236}">
                    <a16:creationId xmlns:a16="http://schemas.microsoft.com/office/drawing/2014/main" id="{6FE4F40B-15C2-B8F9-FE76-941FA14E0F0B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21">
                <a:extLst>
                  <a:ext uri="{FF2B5EF4-FFF2-40B4-BE49-F238E27FC236}">
                    <a16:creationId xmlns:a16="http://schemas.microsoft.com/office/drawing/2014/main" id="{04A82EDF-6CC2-696F-9A35-EF921E80F82B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pic>
          <p:nvPicPr>
            <p:cNvPr id="42" name="Imagem 14">
              <a:extLst>
                <a:ext uri="{FF2B5EF4-FFF2-40B4-BE49-F238E27FC236}">
                  <a16:creationId xmlns:a16="http://schemas.microsoft.com/office/drawing/2014/main" id="{CE893618-85E2-9892-FEB8-DC05525E82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3" r="2143"/>
            <a:stretch/>
          </p:blipFill>
          <p:spPr>
            <a:xfrm>
              <a:off x="4582513" y="1300363"/>
              <a:ext cx="2203769" cy="4286758"/>
            </a:xfrm>
            <a:prstGeom prst="roundRect">
              <a:avLst>
                <a:gd name="adj" fmla="val 6066"/>
              </a:avLst>
            </a:prstGeom>
          </p:spPr>
        </p:pic>
      </p:grpSp>
      <p:grpSp>
        <p:nvGrpSpPr>
          <p:cNvPr id="45" name="Group 10">
            <a:extLst>
              <a:ext uri="{FF2B5EF4-FFF2-40B4-BE49-F238E27FC236}">
                <a16:creationId xmlns:a16="http://schemas.microsoft.com/office/drawing/2014/main" id="{4CE521F5-3231-A25C-264F-BC70B94F188D}"/>
              </a:ext>
            </a:extLst>
          </p:cNvPr>
          <p:cNvGrpSpPr/>
          <p:nvPr/>
        </p:nvGrpSpPr>
        <p:grpSpPr>
          <a:xfrm>
            <a:off x="7224666" y="2099463"/>
            <a:ext cx="2342448" cy="4415801"/>
            <a:chOff x="7024157" y="1170920"/>
            <a:chExt cx="2416111" cy="4554664"/>
          </a:xfrm>
        </p:grpSpPr>
        <p:grpSp>
          <p:nvGrpSpPr>
            <p:cNvPr id="46" name="Group 28">
              <a:extLst>
                <a:ext uri="{FF2B5EF4-FFF2-40B4-BE49-F238E27FC236}">
                  <a16:creationId xmlns:a16="http://schemas.microsoft.com/office/drawing/2014/main" id="{D4FCFD63-840B-B5CE-5EFB-D6173BDD17DA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59" name="Freeform: Shape 24">
                <a:extLst>
                  <a:ext uri="{FF2B5EF4-FFF2-40B4-BE49-F238E27FC236}">
                    <a16:creationId xmlns:a16="http://schemas.microsoft.com/office/drawing/2014/main" id="{CA92E0A0-268B-70ED-35FB-68CAEC44ABE5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25">
                <a:extLst>
                  <a:ext uri="{FF2B5EF4-FFF2-40B4-BE49-F238E27FC236}">
                    <a16:creationId xmlns:a16="http://schemas.microsoft.com/office/drawing/2014/main" id="{658D7841-87DA-9CF2-A926-12E7619E26E1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47" name="Imagem 15">
              <a:extLst>
                <a:ext uri="{FF2B5EF4-FFF2-40B4-BE49-F238E27FC236}">
                  <a16:creationId xmlns:a16="http://schemas.microsoft.com/office/drawing/2014/main" id="{F2D0D2EB-E2F1-F0E2-E12C-7CFB400F25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9" t="774" r="2989"/>
            <a:stretch/>
          </p:blipFill>
          <p:spPr>
            <a:xfrm>
              <a:off x="7139710" y="1306771"/>
              <a:ext cx="2179209" cy="4299585"/>
            </a:xfrm>
            <a:prstGeom prst="roundRect">
              <a:avLst>
                <a:gd name="adj" fmla="val 8394"/>
              </a:avLst>
            </a:prstGeom>
          </p:spPr>
        </p:pic>
      </p:grpSp>
      <p:grpSp>
        <p:nvGrpSpPr>
          <p:cNvPr id="62" name="Group 10">
            <a:extLst>
              <a:ext uri="{FF2B5EF4-FFF2-40B4-BE49-F238E27FC236}">
                <a16:creationId xmlns:a16="http://schemas.microsoft.com/office/drawing/2014/main" id="{7AA81057-1C35-E707-870A-57AFF4DB4E47}"/>
              </a:ext>
            </a:extLst>
          </p:cNvPr>
          <p:cNvGrpSpPr/>
          <p:nvPr/>
        </p:nvGrpSpPr>
        <p:grpSpPr>
          <a:xfrm>
            <a:off x="9652141" y="2099463"/>
            <a:ext cx="2342448" cy="4415801"/>
            <a:chOff x="7024157" y="1170920"/>
            <a:chExt cx="2416111" cy="4554664"/>
          </a:xfrm>
        </p:grpSpPr>
        <p:grpSp>
          <p:nvGrpSpPr>
            <p:cNvPr id="63" name="Group 28">
              <a:extLst>
                <a:ext uri="{FF2B5EF4-FFF2-40B4-BE49-F238E27FC236}">
                  <a16:creationId xmlns:a16="http://schemas.microsoft.com/office/drawing/2014/main" id="{D8320BD8-20E2-61DA-B1EF-280DF305745C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65" name="Freeform: Shape 24">
                <a:extLst>
                  <a:ext uri="{FF2B5EF4-FFF2-40B4-BE49-F238E27FC236}">
                    <a16:creationId xmlns:a16="http://schemas.microsoft.com/office/drawing/2014/main" id="{4FDF6035-C6FD-9D21-4861-BDEAC5AEAAE2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25">
                <a:extLst>
                  <a:ext uri="{FF2B5EF4-FFF2-40B4-BE49-F238E27FC236}">
                    <a16:creationId xmlns:a16="http://schemas.microsoft.com/office/drawing/2014/main" id="{8C78E6DB-1310-89E7-9F40-B859C09F1AFE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64" name="Imagem 15">
              <a:extLst>
                <a:ext uri="{FF2B5EF4-FFF2-40B4-BE49-F238E27FC236}">
                  <a16:creationId xmlns:a16="http://schemas.microsoft.com/office/drawing/2014/main" id="{52EC5866-D480-C2D7-7283-346BB9475D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9" t="1229" r="2989" b="1"/>
            <a:stretch/>
          </p:blipFill>
          <p:spPr>
            <a:xfrm>
              <a:off x="7139710" y="1305993"/>
              <a:ext cx="2179209" cy="4309702"/>
            </a:xfrm>
            <a:prstGeom prst="roundRect">
              <a:avLst>
                <a:gd name="adj" fmla="val 8394"/>
              </a:avLst>
            </a:prstGeom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8E533A9F-DE85-2921-D43B-EFB759D963C7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ATIVAÇÃO DIRETA SEM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7EE3E8D1-7F87-889B-5E5D-3D3086BC1C64}"/>
              </a:ext>
            </a:extLst>
          </p:cNvPr>
          <p:cNvSpPr txBox="1"/>
          <p:nvPr/>
        </p:nvSpPr>
        <p:spPr>
          <a:xfrm>
            <a:off x="1172632" y="2208196"/>
            <a:ext cx="336179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Para o cliente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Claro residencial</a:t>
            </a:r>
            <a:r>
              <a:rPr lang="pt-BR" sz="1600" dirty="0">
                <a:cs typeface="Segoe UI" panose="020B0502040204020203" pitchFamily="34" charset="0"/>
              </a:rPr>
              <a:t>, o app informará o bônus de </a:t>
            </a:r>
            <a:r>
              <a:rPr lang="pt-BR" sz="1600" b="1" dirty="0">
                <a:cs typeface="Segoe UI" panose="020B0502040204020203" pitchFamily="34" charset="0"/>
              </a:rPr>
              <a:t>5GB</a:t>
            </a:r>
            <a:r>
              <a:rPr lang="pt-BR" sz="1600" dirty="0">
                <a:cs typeface="Segoe UI" panose="020B0502040204020203" pitchFamily="34" charset="0"/>
              </a:rPr>
              <a:t> recebidos.</a:t>
            </a:r>
            <a:endParaRPr lang="pt-BR" sz="1600" b="1" dirty="0">
              <a:cs typeface="Segoe UI" panose="020B0502040204020203" pitchFamily="34" charset="0"/>
            </a:endParaRP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6B0E3F48-D751-467F-A28A-1C55E7B61D35}"/>
              </a:ext>
            </a:extLst>
          </p:cNvPr>
          <p:cNvSpPr txBox="1"/>
          <p:nvPr/>
        </p:nvSpPr>
        <p:spPr>
          <a:xfrm>
            <a:off x="1172631" y="3280260"/>
            <a:ext cx="3247288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1600" b="1" dirty="0"/>
              <a:t>Visualiza</a:t>
            </a:r>
            <a:r>
              <a:rPr lang="pt-BR" sz="1600" dirty="0"/>
              <a:t> o resumo do pedido e o valor de </a:t>
            </a:r>
            <a:r>
              <a:rPr lang="pt-BR" sz="1600" b="1">
                <a:solidFill>
                  <a:srgbClr val="DA291C"/>
                </a:solidFill>
              </a:rPr>
              <a:t>R$ 44,99 </a:t>
            </a:r>
            <a:r>
              <a:rPr lang="pt-BR" sz="1600" dirty="0"/>
              <a:t>para os próximos meses.                      </a:t>
            </a:r>
            <a:r>
              <a:rPr lang="pt-BR" sz="1600" b="1" dirty="0"/>
              <a:t>Clica</a:t>
            </a:r>
            <a:r>
              <a:rPr lang="pt-BR" sz="1600" dirty="0"/>
              <a:t> em </a:t>
            </a:r>
            <a:r>
              <a:rPr lang="pt-BR" sz="1600" b="1" dirty="0">
                <a:solidFill>
                  <a:srgbClr val="DA291C"/>
                </a:solidFill>
              </a:rPr>
              <a:t>“Avançar”.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3B78BB97-C6A0-59C1-5B08-D98B95939B0A}"/>
              </a:ext>
            </a:extLst>
          </p:cNvPr>
          <p:cNvGrpSpPr/>
          <p:nvPr/>
        </p:nvGrpSpPr>
        <p:grpSpPr>
          <a:xfrm>
            <a:off x="-13895" y="3138563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BE8B5BC5-7BDA-25BC-3E02-DA63E21575AA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C5518E27-A1B1-17F5-C21C-A8DE3538ECA2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12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87E083FC-CFA6-BC54-0195-33AA4EF3E16C}"/>
              </a:ext>
            </a:extLst>
          </p:cNvPr>
          <p:cNvGrpSpPr/>
          <p:nvPr/>
        </p:nvGrpSpPr>
        <p:grpSpPr>
          <a:xfrm>
            <a:off x="-11207" y="2099463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C902134C-9DA9-6F7A-1EF0-04D8E318446D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6CD6C1B9-BADE-1349-EA96-645194842D22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11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2029997F-FD6B-961B-F3E5-3B8E2B0B0FB7}"/>
              </a:ext>
            </a:extLst>
          </p:cNvPr>
          <p:cNvSpPr txBox="1"/>
          <p:nvPr/>
        </p:nvSpPr>
        <p:spPr>
          <a:xfrm>
            <a:off x="1172632" y="4673892"/>
            <a:ext cx="3247287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O cliente precisa passar pelo </a:t>
            </a:r>
            <a:r>
              <a:rPr lang="pt-BR" sz="1600" b="1" dirty="0">
                <a:cs typeface="Segoe UI" panose="020B0502040204020203" pitchFamily="34" charset="0"/>
              </a:rPr>
              <a:t>processo de validação </a:t>
            </a:r>
            <a:r>
              <a:rPr lang="pt-BR" sz="1600" dirty="0">
                <a:cs typeface="Segoe UI" panose="020B0502040204020203" pitchFamily="34" charset="0"/>
              </a:rPr>
              <a:t>de identidade, confirmando alguns dados através de um quiz (Estado de emissão do CPF, nascimento etc.).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CB9FD4D0-419F-274B-0212-3B86CB2BA94A}"/>
              </a:ext>
            </a:extLst>
          </p:cNvPr>
          <p:cNvGrpSpPr/>
          <p:nvPr/>
        </p:nvGrpSpPr>
        <p:grpSpPr>
          <a:xfrm>
            <a:off x="-13895" y="4600040"/>
            <a:ext cx="1080040" cy="646867"/>
            <a:chOff x="-13895" y="4495818"/>
            <a:chExt cx="1080040" cy="646867"/>
          </a:xfrm>
        </p:grpSpPr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C5044B3B-3C52-2E29-6284-163592FA084B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Google Shape;675;p46">
              <a:extLst>
                <a:ext uri="{FF2B5EF4-FFF2-40B4-BE49-F238E27FC236}">
                  <a16:creationId xmlns:a16="http://schemas.microsoft.com/office/drawing/2014/main" id="{A1139FB6-FD58-8429-FC14-D8FDC4091F64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13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4F738EF1-6BFB-C770-4A57-E76E73724233}"/>
              </a:ext>
            </a:extLst>
          </p:cNvPr>
          <p:cNvGrpSpPr/>
          <p:nvPr/>
        </p:nvGrpSpPr>
        <p:grpSpPr>
          <a:xfrm>
            <a:off x="10536150" y="1749606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4BE5B490-8EAC-A684-4EA4-B8CC552FE263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A3992255-DC2F-78B9-C111-00CF79C2CF10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13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9FB6B874-0C8A-201B-D61A-691D04974A26}"/>
              </a:ext>
            </a:extLst>
          </p:cNvPr>
          <p:cNvGrpSpPr/>
          <p:nvPr/>
        </p:nvGrpSpPr>
        <p:grpSpPr>
          <a:xfrm>
            <a:off x="8099694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D10249D9-D652-55F7-D148-42634D3E1670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DE41CFE1-B804-4BA8-9305-8097102B2685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  <a:sym typeface="Quattrocento Sans"/>
                </a:rPr>
                <a:t>12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2EBC4A26-6ADA-5F0C-0DCB-AB65B8CCAA16}"/>
              </a:ext>
            </a:extLst>
          </p:cNvPr>
          <p:cNvGrpSpPr/>
          <p:nvPr/>
        </p:nvGrpSpPr>
        <p:grpSpPr>
          <a:xfrm>
            <a:off x="5663030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28F57782-7F00-553B-9F7B-5D8119B28777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12A70BC7-625E-E1F7-F06E-E93FD6575387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538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019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38626-4634-F5F1-82F0-36BBD8833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9">
            <a:extLst>
              <a:ext uri="{FF2B5EF4-FFF2-40B4-BE49-F238E27FC236}">
                <a16:creationId xmlns:a16="http://schemas.microsoft.com/office/drawing/2014/main" id="{862530E1-EE78-C842-2835-04AD411A4857}"/>
              </a:ext>
            </a:extLst>
          </p:cNvPr>
          <p:cNvGrpSpPr/>
          <p:nvPr/>
        </p:nvGrpSpPr>
        <p:grpSpPr>
          <a:xfrm>
            <a:off x="4793521" y="2092325"/>
            <a:ext cx="2342448" cy="4415801"/>
            <a:chOff x="4463837" y="1170920"/>
            <a:chExt cx="2416111" cy="4554664"/>
          </a:xfrm>
        </p:grpSpPr>
        <p:grpSp>
          <p:nvGrpSpPr>
            <p:cNvPr id="15" name="Group 27">
              <a:extLst>
                <a:ext uri="{FF2B5EF4-FFF2-40B4-BE49-F238E27FC236}">
                  <a16:creationId xmlns:a16="http://schemas.microsoft.com/office/drawing/2014/main" id="{A8B6B2E6-8FED-5752-D1D4-EF208035E20D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17" name="Freeform: Shape 20">
                <a:extLst>
                  <a:ext uri="{FF2B5EF4-FFF2-40B4-BE49-F238E27FC236}">
                    <a16:creationId xmlns:a16="http://schemas.microsoft.com/office/drawing/2014/main" id="{F2E7C34A-3596-AEB7-3DDD-8946C98EEB3A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21">
                <a:extLst>
                  <a:ext uri="{FF2B5EF4-FFF2-40B4-BE49-F238E27FC236}">
                    <a16:creationId xmlns:a16="http://schemas.microsoft.com/office/drawing/2014/main" id="{DA3B2D3F-E2CD-FD9A-5B82-6A49662C47CE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pic>
          <p:nvPicPr>
            <p:cNvPr id="16" name="Imagem 14">
              <a:extLst>
                <a:ext uri="{FF2B5EF4-FFF2-40B4-BE49-F238E27FC236}">
                  <a16:creationId xmlns:a16="http://schemas.microsoft.com/office/drawing/2014/main" id="{80957E86-183E-3897-E1AA-86D1302441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3" r="2143"/>
            <a:stretch/>
          </p:blipFill>
          <p:spPr>
            <a:xfrm>
              <a:off x="4582513" y="1300363"/>
              <a:ext cx="2203769" cy="4286758"/>
            </a:xfrm>
            <a:prstGeom prst="roundRect">
              <a:avLst>
                <a:gd name="adj" fmla="val 6066"/>
              </a:avLst>
            </a:prstGeom>
          </p:spPr>
        </p:pic>
      </p:grpSp>
      <p:grpSp>
        <p:nvGrpSpPr>
          <p:cNvPr id="19" name="Group 10">
            <a:extLst>
              <a:ext uri="{FF2B5EF4-FFF2-40B4-BE49-F238E27FC236}">
                <a16:creationId xmlns:a16="http://schemas.microsoft.com/office/drawing/2014/main" id="{E7D745EB-C16A-4ACD-5811-8DFE249C8AB7}"/>
              </a:ext>
            </a:extLst>
          </p:cNvPr>
          <p:cNvGrpSpPr/>
          <p:nvPr/>
        </p:nvGrpSpPr>
        <p:grpSpPr>
          <a:xfrm>
            <a:off x="7190472" y="2092325"/>
            <a:ext cx="2342448" cy="4415801"/>
            <a:chOff x="7024157" y="1170920"/>
            <a:chExt cx="2416111" cy="4554664"/>
          </a:xfrm>
        </p:grpSpPr>
        <p:grpSp>
          <p:nvGrpSpPr>
            <p:cNvPr id="22" name="Group 28">
              <a:extLst>
                <a:ext uri="{FF2B5EF4-FFF2-40B4-BE49-F238E27FC236}">
                  <a16:creationId xmlns:a16="http://schemas.microsoft.com/office/drawing/2014/main" id="{74698F5F-D461-7F42-2D6F-F6F18ECBD09D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34" name="Freeform: Shape 24">
                <a:extLst>
                  <a:ext uri="{FF2B5EF4-FFF2-40B4-BE49-F238E27FC236}">
                    <a16:creationId xmlns:a16="http://schemas.microsoft.com/office/drawing/2014/main" id="{1A6BECCC-E3E3-01C7-16C4-C5DFA54B315A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25">
                <a:extLst>
                  <a:ext uri="{FF2B5EF4-FFF2-40B4-BE49-F238E27FC236}">
                    <a16:creationId xmlns:a16="http://schemas.microsoft.com/office/drawing/2014/main" id="{729D2B1A-7CFB-157C-5AD8-69D89F45BBCB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3" name="Imagem 15">
              <a:extLst>
                <a:ext uri="{FF2B5EF4-FFF2-40B4-BE49-F238E27FC236}">
                  <a16:creationId xmlns:a16="http://schemas.microsoft.com/office/drawing/2014/main" id="{EEAE314E-BFB2-4F3B-E221-672A794297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9" t="774" r="2989"/>
            <a:stretch/>
          </p:blipFill>
          <p:spPr>
            <a:xfrm>
              <a:off x="7139710" y="1306771"/>
              <a:ext cx="2179209" cy="4299585"/>
            </a:xfrm>
            <a:prstGeom prst="roundRect">
              <a:avLst>
                <a:gd name="adj" fmla="val 8394"/>
              </a:avLst>
            </a:prstGeom>
          </p:spPr>
        </p:pic>
      </p:grpSp>
      <p:grpSp>
        <p:nvGrpSpPr>
          <p:cNvPr id="36" name="Group 10">
            <a:extLst>
              <a:ext uri="{FF2B5EF4-FFF2-40B4-BE49-F238E27FC236}">
                <a16:creationId xmlns:a16="http://schemas.microsoft.com/office/drawing/2014/main" id="{F1F28A8B-A2AA-C59A-2278-48A9C011C3FF}"/>
              </a:ext>
            </a:extLst>
          </p:cNvPr>
          <p:cNvGrpSpPr/>
          <p:nvPr/>
        </p:nvGrpSpPr>
        <p:grpSpPr>
          <a:xfrm>
            <a:off x="9587423" y="2092325"/>
            <a:ext cx="2342448" cy="4415801"/>
            <a:chOff x="7024157" y="1170920"/>
            <a:chExt cx="2416111" cy="4554664"/>
          </a:xfrm>
        </p:grpSpPr>
        <p:grpSp>
          <p:nvGrpSpPr>
            <p:cNvPr id="37" name="Group 28">
              <a:extLst>
                <a:ext uri="{FF2B5EF4-FFF2-40B4-BE49-F238E27FC236}">
                  <a16:creationId xmlns:a16="http://schemas.microsoft.com/office/drawing/2014/main" id="{FB4946B1-F095-CD8E-BC19-AF90923E2FAC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39" name="Freeform: Shape 24">
                <a:extLst>
                  <a:ext uri="{FF2B5EF4-FFF2-40B4-BE49-F238E27FC236}">
                    <a16:creationId xmlns:a16="http://schemas.microsoft.com/office/drawing/2014/main" id="{AA6A80FD-6052-8809-613C-ADF987E23C08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25">
                <a:extLst>
                  <a:ext uri="{FF2B5EF4-FFF2-40B4-BE49-F238E27FC236}">
                    <a16:creationId xmlns:a16="http://schemas.microsoft.com/office/drawing/2014/main" id="{0B4401B2-DB59-DF68-792B-44CF0409A542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8" name="Imagem 15">
              <a:extLst>
                <a:ext uri="{FF2B5EF4-FFF2-40B4-BE49-F238E27FC236}">
                  <a16:creationId xmlns:a16="http://schemas.microsoft.com/office/drawing/2014/main" id="{598A904D-02EC-1A21-35CE-B7F04B3904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9" t="1229" r="2989" b="1"/>
            <a:stretch/>
          </p:blipFill>
          <p:spPr>
            <a:xfrm>
              <a:off x="7139710" y="1305993"/>
              <a:ext cx="2179209" cy="4309702"/>
            </a:xfrm>
            <a:prstGeom prst="roundRect">
              <a:avLst>
                <a:gd name="adj" fmla="val 8394"/>
              </a:avLst>
            </a:prstGeom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E001243A-A1D2-AFED-7977-2D5DCBBCFF27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solidFill>
                  <a:srgbClr val="262626"/>
                </a:solidFill>
                <a:latin typeface="+mj-lt"/>
                <a:cs typeface="Segoe UI" panose="020B0502040204020203" pitchFamily="34" charset="0"/>
                <a:sym typeface="Quattrocento Sans"/>
              </a:rPr>
              <a:t>ATIVAÇÃO DIRETA SEM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BDDA9187-F3EA-3D07-04C6-A0D44C07090D}"/>
              </a:ext>
            </a:extLst>
          </p:cNvPr>
          <p:cNvSpPr txBox="1"/>
          <p:nvPr/>
        </p:nvSpPr>
        <p:spPr>
          <a:xfrm>
            <a:off x="1172631" y="2208196"/>
            <a:ext cx="350380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Validação</a:t>
            </a:r>
            <a:r>
              <a:rPr lang="pt-BR" sz="1600" dirty="0">
                <a:cs typeface="Segoe UI" panose="020B0502040204020203" pitchFamily="34" charset="0"/>
              </a:rPr>
              <a:t> concluída com sucesso. </a:t>
            </a:r>
            <a:r>
              <a:rPr lang="pt-BR" sz="1600" b="1" dirty="0">
                <a:cs typeface="Segoe UI" panose="020B0502040204020203" pitchFamily="34" charset="0"/>
              </a:rPr>
              <a:t>Clique</a:t>
            </a:r>
            <a:r>
              <a:rPr lang="pt-BR" sz="1600" dirty="0">
                <a:cs typeface="Segoe UI" panose="020B0502040204020203" pitchFamily="34" charset="0"/>
              </a:rPr>
              <a:t> em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“Continuar”.</a:t>
            </a: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E057177F-145E-D8A9-8578-2F189E2B11E8}"/>
              </a:ext>
            </a:extLst>
          </p:cNvPr>
          <p:cNvSpPr txBox="1"/>
          <p:nvPr/>
        </p:nvSpPr>
        <p:spPr>
          <a:xfrm>
            <a:off x="1172631" y="3040603"/>
            <a:ext cx="3482552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1600" b="1" dirty="0"/>
              <a:t>Deve definir o meio de pagamento </a:t>
            </a:r>
            <a:r>
              <a:rPr lang="pt-BR" sz="1600" dirty="0"/>
              <a:t>para os próximos meses, sendo: Saldo de Recarga, Cartão de Crédito ou Débito Virtual da Caixa Econômica Federal, e clica em “Avançar”.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BFA9AF03-03C1-49A8-BC07-46D986BFFC05}"/>
              </a:ext>
            </a:extLst>
          </p:cNvPr>
          <p:cNvGrpSpPr/>
          <p:nvPr/>
        </p:nvGrpSpPr>
        <p:grpSpPr>
          <a:xfrm>
            <a:off x="-13895" y="2898906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43A2103B-D7E0-FAF6-2727-3F7CD1470977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5E1BA2DB-B9E0-0125-BC2F-C15E87A6E65E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15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D726ED6C-0C8E-4096-035A-8F93DCA71501}"/>
              </a:ext>
            </a:extLst>
          </p:cNvPr>
          <p:cNvGrpSpPr/>
          <p:nvPr/>
        </p:nvGrpSpPr>
        <p:grpSpPr>
          <a:xfrm>
            <a:off x="-11207" y="2099463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57350451-7776-8FC8-9C15-CBBC9C663660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83B40F5A-1C51-004F-7011-DD8A186CF8D9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14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2E5483D9-05F9-7EB8-181B-0F25634B2648}"/>
              </a:ext>
            </a:extLst>
          </p:cNvPr>
          <p:cNvSpPr txBox="1"/>
          <p:nvPr/>
        </p:nvSpPr>
        <p:spPr>
          <a:xfrm>
            <a:off x="1172632" y="4673892"/>
            <a:ext cx="3464376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cs typeface="Segoe UI" panose="020B0502040204020203" pitchFamily="34" charset="0"/>
              </a:rPr>
              <a:t>Caso o método escolhido tenha sido </a:t>
            </a:r>
            <a:r>
              <a:rPr lang="pt-BR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Segoe UI" panose="020B0502040204020203" pitchFamily="34" charset="0"/>
              </a:rPr>
              <a:t>Cartão de Crédito</a:t>
            </a:r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cs typeface="Segoe UI" panose="020B0502040204020203" pitchFamily="34" charset="0"/>
              </a:rPr>
              <a:t>, o cliente deve informar os dados do cartão e </a:t>
            </a:r>
            <a:r>
              <a:rPr lang="pt-BR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Segoe UI" panose="020B0502040204020203" pitchFamily="34" charset="0"/>
              </a:rPr>
              <a:t>clicar</a:t>
            </a:r>
            <a:r>
              <a:rPr lang="pt-BR" sz="1600" dirty="0">
                <a:solidFill>
                  <a:schemeClr val="tx1">
                    <a:lumMod val="95000"/>
                    <a:lumOff val="5000"/>
                  </a:schemeClr>
                </a:solidFill>
                <a:cs typeface="Segoe UI" panose="020B0502040204020203" pitchFamily="34" charset="0"/>
              </a:rPr>
              <a:t> em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“Avançar”.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77BCF661-E9F1-EEA5-3F6E-BCFDEC6AFA7C}"/>
              </a:ext>
            </a:extLst>
          </p:cNvPr>
          <p:cNvGrpSpPr/>
          <p:nvPr/>
        </p:nvGrpSpPr>
        <p:grpSpPr>
          <a:xfrm>
            <a:off x="-13895" y="4600040"/>
            <a:ext cx="1080040" cy="646867"/>
            <a:chOff x="-13895" y="4495818"/>
            <a:chExt cx="1080040" cy="646867"/>
          </a:xfrm>
        </p:grpSpPr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025A6292-4A35-421A-064F-B74DE8A2086A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Google Shape;675;p46">
              <a:extLst>
                <a:ext uri="{FF2B5EF4-FFF2-40B4-BE49-F238E27FC236}">
                  <a16:creationId xmlns:a16="http://schemas.microsoft.com/office/drawing/2014/main" id="{012942ED-8928-5AA2-37AD-D18B11724BCE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prstClr val="white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16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77635CAD-30A7-B40E-0102-3902FF41E1C3}"/>
              </a:ext>
            </a:extLst>
          </p:cNvPr>
          <p:cNvGrpSpPr/>
          <p:nvPr/>
        </p:nvGrpSpPr>
        <p:grpSpPr>
          <a:xfrm>
            <a:off x="10468621" y="1742516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0B6630DA-F567-BD71-664A-39FC180EA2FC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7EB1B0EB-4188-B8B8-580D-9A2E24DF8ECC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  <a:sym typeface="Quattrocento Sans"/>
                </a:rPr>
                <a:t>16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D212D735-6146-DB05-E946-5C8BA5BAEF68}"/>
              </a:ext>
            </a:extLst>
          </p:cNvPr>
          <p:cNvGrpSpPr/>
          <p:nvPr/>
        </p:nvGrpSpPr>
        <p:grpSpPr>
          <a:xfrm>
            <a:off x="8062616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E7AA3F04-A101-2B72-79A9-27665FF639A4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78DAD220-6FF3-8751-51D0-960411E8EAB1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  <a:sym typeface="Quattrocento Sans"/>
                </a:rPr>
                <a:t>15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0917A986-90C6-9383-7084-D504A82FAF42}"/>
              </a:ext>
            </a:extLst>
          </p:cNvPr>
          <p:cNvGrpSpPr/>
          <p:nvPr/>
        </p:nvGrpSpPr>
        <p:grpSpPr>
          <a:xfrm>
            <a:off x="5663030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25C7BBEC-F3A5-C00D-1E9D-FB886AA304F0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432EBFC1-E18E-1C6D-765D-B9AE583DCD1C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14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74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1A578-3A2A-6042-5301-9190E2155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9">
            <a:extLst>
              <a:ext uri="{FF2B5EF4-FFF2-40B4-BE49-F238E27FC236}">
                <a16:creationId xmlns:a16="http://schemas.microsoft.com/office/drawing/2014/main" id="{33D3425B-7292-F205-2E1E-C1A81D9820F3}"/>
              </a:ext>
            </a:extLst>
          </p:cNvPr>
          <p:cNvGrpSpPr/>
          <p:nvPr/>
        </p:nvGrpSpPr>
        <p:grpSpPr>
          <a:xfrm>
            <a:off x="4793521" y="2092325"/>
            <a:ext cx="2342448" cy="4415801"/>
            <a:chOff x="4463837" y="1170920"/>
            <a:chExt cx="2416111" cy="4554664"/>
          </a:xfrm>
        </p:grpSpPr>
        <p:grpSp>
          <p:nvGrpSpPr>
            <p:cNvPr id="20" name="Group 27">
              <a:extLst>
                <a:ext uri="{FF2B5EF4-FFF2-40B4-BE49-F238E27FC236}">
                  <a16:creationId xmlns:a16="http://schemas.microsoft.com/office/drawing/2014/main" id="{0F2DDA32-502B-AB26-4C62-9A2A6BCD7FED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23" name="Freeform: Shape 20">
                <a:extLst>
                  <a:ext uri="{FF2B5EF4-FFF2-40B4-BE49-F238E27FC236}">
                    <a16:creationId xmlns:a16="http://schemas.microsoft.com/office/drawing/2014/main" id="{15DE011A-6899-B050-6A80-45C5DCD49446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1">
                <a:extLst>
                  <a:ext uri="{FF2B5EF4-FFF2-40B4-BE49-F238E27FC236}">
                    <a16:creationId xmlns:a16="http://schemas.microsoft.com/office/drawing/2014/main" id="{C9E23E8D-9F9C-C95C-0238-67A3B26C2D68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pic>
          <p:nvPicPr>
            <p:cNvPr id="21" name="Imagem 14">
              <a:extLst>
                <a:ext uri="{FF2B5EF4-FFF2-40B4-BE49-F238E27FC236}">
                  <a16:creationId xmlns:a16="http://schemas.microsoft.com/office/drawing/2014/main" id="{49B17DD9-1E72-713A-6283-50225F4225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2" r="3032"/>
            <a:stretch/>
          </p:blipFill>
          <p:spPr>
            <a:xfrm>
              <a:off x="4582513" y="1300363"/>
              <a:ext cx="2203769" cy="4286758"/>
            </a:xfrm>
            <a:prstGeom prst="roundRect">
              <a:avLst>
                <a:gd name="adj" fmla="val 6066"/>
              </a:avLst>
            </a:prstGeom>
          </p:spPr>
        </p:pic>
      </p:grpSp>
      <p:grpSp>
        <p:nvGrpSpPr>
          <p:cNvPr id="25" name="Group 10">
            <a:extLst>
              <a:ext uri="{FF2B5EF4-FFF2-40B4-BE49-F238E27FC236}">
                <a16:creationId xmlns:a16="http://schemas.microsoft.com/office/drawing/2014/main" id="{3FF4F9EA-F617-3E5F-4E29-CA9366E74594}"/>
              </a:ext>
            </a:extLst>
          </p:cNvPr>
          <p:cNvGrpSpPr/>
          <p:nvPr/>
        </p:nvGrpSpPr>
        <p:grpSpPr>
          <a:xfrm>
            <a:off x="7193075" y="2092325"/>
            <a:ext cx="2342448" cy="4415801"/>
            <a:chOff x="7024157" y="1170920"/>
            <a:chExt cx="2416111" cy="4554664"/>
          </a:xfrm>
        </p:grpSpPr>
        <p:grpSp>
          <p:nvGrpSpPr>
            <p:cNvPr id="26" name="Group 28">
              <a:extLst>
                <a:ext uri="{FF2B5EF4-FFF2-40B4-BE49-F238E27FC236}">
                  <a16:creationId xmlns:a16="http://schemas.microsoft.com/office/drawing/2014/main" id="{28186B6E-50EB-8447-889C-223877FD0299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28" name="Freeform: Shape 24">
                <a:extLst>
                  <a:ext uri="{FF2B5EF4-FFF2-40B4-BE49-F238E27FC236}">
                    <a16:creationId xmlns:a16="http://schemas.microsoft.com/office/drawing/2014/main" id="{BA925433-F7F4-FFDB-A577-46D96AB6D607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5">
                <a:extLst>
                  <a:ext uri="{FF2B5EF4-FFF2-40B4-BE49-F238E27FC236}">
                    <a16:creationId xmlns:a16="http://schemas.microsoft.com/office/drawing/2014/main" id="{7ECCFA05-C7F2-6DD5-9BE4-A54CDCA80B96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27" name="Imagem 15">
              <a:extLst>
                <a:ext uri="{FF2B5EF4-FFF2-40B4-BE49-F238E27FC236}">
                  <a16:creationId xmlns:a16="http://schemas.microsoft.com/office/drawing/2014/main" id="{20E7A6F1-06E5-176E-3192-77D833025D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0" r="3620"/>
            <a:stretch/>
          </p:blipFill>
          <p:spPr>
            <a:xfrm>
              <a:off x="7139710" y="1300362"/>
              <a:ext cx="2179209" cy="4315331"/>
            </a:xfrm>
            <a:prstGeom prst="roundRect">
              <a:avLst>
                <a:gd name="adj" fmla="val 8394"/>
              </a:avLst>
            </a:prstGeom>
          </p:spPr>
        </p:pic>
      </p:grpSp>
      <p:grpSp>
        <p:nvGrpSpPr>
          <p:cNvPr id="30" name="Group 10">
            <a:extLst>
              <a:ext uri="{FF2B5EF4-FFF2-40B4-BE49-F238E27FC236}">
                <a16:creationId xmlns:a16="http://schemas.microsoft.com/office/drawing/2014/main" id="{1B2537AF-86E3-7638-8D9B-1ACEE346B1E8}"/>
              </a:ext>
            </a:extLst>
          </p:cNvPr>
          <p:cNvGrpSpPr/>
          <p:nvPr/>
        </p:nvGrpSpPr>
        <p:grpSpPr>
          <a:xfrm>
            <a:off x="9581134" y="2092325"/>
            <a:ext cx="2342448" cy="4415801"/>
            <a:chOff x="7024157" y="1170920"/>
            <a:chExt cx="2416111" cy="4554664"/>
          </a:xfrm>
        </p:grpSpPr>
        <p:grpSp>
          <p:nvGrpSpPr>
            <p:cNvPr id="31" name="Group 28">
              <a:extLst>
                <a:ext uri="{FF2B5EF4-FFF2-40B4-BE49-F238E27FC236}">
                  <a16:creationId xmlns:a16="http://schemas.microsoft.com/office/drawing/2014/main" id="{3E5D0DF4-127B-BE9F-E02B-DA36EEF5EDEB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41" name="Freeform: Shape 24">
                <a:extLst>
                  <a:ext uri="{FF2B5EF4-FFF2-40B4-BE49-F238E27FC236}">
                    <a16:creationId xmlns:a16="http://schemas.microsoft.com/office/drawing/2014/main" id="{0FED9B2F-2454-E431-9EF0-A07F6F41E34B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25">
                <a:extLst>
                  <a:ext uri="{FF2B5EF4-FFF2-40B4-BE49-F238E27FC236}">
                    <a16:creationId xmlns:a16="http://schemas.microsoft.com/office/drawing/2014/main" id="{570A9AD5-05FB-8630-D21B-405C72950514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32" name="Imagem 15">
              <a:extLst>
                <a:ext uri="{FF2B5EF4-FFF2-40B4-BE49-F238E27FC236}">
                  <a16:creationId xmlns:a16="http://schemas.microsoft.com/office/drawing/2014/main" id="{6406D127-0A27-2CF0-86EE-13B4F0B59A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" r="3863"/>
            <a:stretch/>
          </p:blipFill>
          <p:spPr>
            <a:xfrm>
              <a:off x="7139710" y="1300362"/>
              <a:ext cx="2179209" cy="4315331"/>
            </a:xfrm>
            <a:prstGeom prst="roundRect">
              <a:avLst>
                <a:gd name="adj" fmla="val 8394"/>
              </a:avLst>
            </a:prstGeom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A7871A97-3B6B-9C38-3706-3FE10FE143E1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ATIVAÇÃO DIRETA SEM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DFCC6DAB-1E88-548D-9B86-DCE4F961C59C}"/>
              </a:ext>
            </a:extLst>
          </p:cNvPr>
          <p:cNvGrpSpPr/>
          <p:nvPr/>
        </p:nvGrpSpPr>
        <p:grpSpPr>
          <a:xfrm>
            <a:off x="10468621" y="1742516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E75AB69B-64D6-AC0D-673C-9899A90F461C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B63FFB2B-E5AE-70E6-4DD8-280AF6E8C050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19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BDBF837B-5B16-D64A-F522-8580B907F783}"/>
              </a:ext>
            </a:extLst>
          </p:cNvPr>
          <p:cNvGrpSpPr/>
          <p:nvPr/>
        </p:nvGrpSpPr>
        <p:grpSpPr>
          <a:xfrm>
            <a:off x="8062616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41622407-99B3-7236-986E-74C105C15D8B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222A84D8-0CA4-4C14-6660-D759A5699D31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18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A1D9C2EB-2B7F-66D3-9121-119270F0B428}"/>
              </a:ext>
            </a:extLst>
          </p:cNvPr>
          <p:cNvGrpSpPr/>
          <p:nvPr/>
        </p:nvGrpSpPr>
        <p:grpSpPr>
          <a:xfrm>
            <a:off x="5663030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9608EAAD-6AAD-51C5-B3E6-39B6423DCC86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4CCE1CC0-E9B5-FBAA-F951-3F7AD57FA2B3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17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5" name="Google Shape;675;p46">
            <a:extLst>
              <a:ext uri="{FF2B5EF4-FFF2-40B4-BE49-F238E27FC236}">
                <a16:creationId xmlns:a16="http://schemas.microsoft.com/office/drawing/2014/main" id="{D64CEEBC-9A09-7902-C06D-0BA1B91DB100}"/>
              </a:ext>
            </a:extLst>
          </p:cNvPr>
          <p:cNvSpPr txBox="1"/>
          <p:nvPr/>
        </p:nvSpPr>
        <p:spPr>
          <a:xfrm>
            <a:off x="379778" y="2726492"/>
            <a:ext cx="429609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A migração </a:t>
            </a:r>
            <a:r>
              <a:rPr lang="pt-BR" sz="1600" dirty="0">
                <a:cs typeface="Segoe UI" panose="020B0502040204020203" pitchFamily="34" charset="0"/>
              </a:rPr>
              <a:t>é realizada em até </a:t>
            </a:r>
            <a:r>
              <a:rPr lang="pt-BR" sz="1600" b="1" dirty="0">
                <a:cs typeface="Segoe UI" panose="020B0502040204020203" pitchFamily="34" charset="0"/>
              </a:rPr>
              <a:t>3 minutos. </a:t>
            </a:r>
            <a:br>
              <a:rPr lang="pt-BR" sz="1600" dirty="0">
                <a:cs typeface="Segoe UI" panose="020B0502040204020203" pitchFamily="34" charset="0"/>
              </a:rPr>
            </a:br>
            <a:r>
              <a:rPr lang="pt-BR" sz="1600" dirty="0">
                <a:cs typeface="Segoe UI" panose="020B0502040204020203" pitchFamily="34" charset="0"/>
              </a:rPr>
              <a:t>E, após efetivada, o cliente será direcionado ao fluxo de primeiro acesso.</a:t>
            </a:r>
            <a:endParaRPr lang="pt-BR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24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31EF2B-49E3-1043-67A0-C05C85860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>
            <a:extLst>
              <a:ext uri="{FF2B5EF4-FFF2-40B4-BE49-F238E27FC236}">
                <a16:creationId xmlns:a16="http://schemas.microsoft.com/office/drawing/2014/main" id="{7E12CE5C-3057-35A1-0587-D6F16ABEE7E8}"/>
              </a:ext>
            </a:extLst>
          </p:cNvPr>
          <p:cNvGrpSpPr/>
          <p:nvPr/>
        </p:nvGrpSpPr>
        <p:grpSpPr>
          <a:xfrm>
            <a:off x="6255328" y="2092325"/>
            <a:ext cx="2342448" cy="4415801"/>
            <a:chOff x="7024157" y="1170920"/>
            <a:chExt cx="2416111" cy="4554664"/>
          </a:xfrm>
        </p:grpSpPr>
        <p:grpSp>
          <p:nvGrpSpPr>
            <p:cNvPr id="4" name="Group 28">
              <a:extLst>
                <a:ext uri="{FF2B5EF4-FFF2-40B4-BE49-F238E27FC236}">
                  <a16:creationId xmlns:a16="http://schemas.microsoft.com/office/drawing/2014/main" id="{80C47735-3F22-AABF-3B5F-A74009EFD387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7" name="Freeform: Shape 24">
                <a:extLst>
                  <a:ext uri="{FF2B5EF4-FFF2-40B4-BE49-F238E27FC236}">
                    <a16:creationId xmlns:a16="http://schemas.microsoft.com/office/drawing/2014/main" id="{F63EF5E4-A6B3-1F4C-055D-8BDFAB0E922D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25">
                <a:extLst>
                  <a:ext uri="{FF2B5EF4-FFF2-40B4-BE49-F238E27FC236}">
                    <a16:creationId xmlns:a16="http://schemas.microsoft.com/office/drawing/2014/main" id="{CFF24B10-DC07-65DA-5788-95CB86433BB4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6" name="Imagem 15">
              <a:extLst>
                <a:ext uri="{FF2B5EF4-FFF2-40B4-BE49-F238E27FC236}">
                  <a16:creationId xmlns:a16="http://schemas.microsoft.com/office/drawing/2014/main" id="{3522C28E-EECF-E3B1-D215-F0FA82AD2C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7" t="389" r="2867" b="1"/>
            <a:stretch/>
          </p:blipFill>
          <p:spPr>
            <a:xfrm>
              <a:off x="7139710" y="1300362"/>
              <a:ext cx="2179209" cy="4315331"/>
            </a:xfrm>
            <a:prstGeom prst="roundRect">
              <a:avLst>
                <a:gd name="adj" fmla="val 8394"/>
              </a:avLst>
            </a:prstGeom>
          </p:spPr>
        </p:pic>
      </p:grpSp>
      <p:grpSp>
        <p:nvGrpSpPr>
          <p:cNvPr id="13" name="Group 10">
            <a:extLst>
              <a:ext uri="{FF2B5EF4-FFF2-40B4-BE49-F238E27FC236}">
                <a16:creationId xmlns:a16="http://schemas.microsoft.com/office/drawing/2014/main" id="{5DE73154-A1CF-5A73-DA2A-E946D53B81E0}"/>
              </a:ext>
            </a:extLst>
          </p:cNvPr>
          <p:cNvGrpSpPr/>
          <p:nvPr/>
        </p:nvGrpSpPr>
        <p:grpSpPr>
          <a:xfrm>
            <a:off x="9154898" y="2092325"/>
            <a:ext cx="2342448" cy="4415801"/>
            <a:chOff x="7024157" y="1170920"/>
            <a:chExt cx="2416111" cy="4554664"/>
          </a:xfrm>
        </p:grpSpPr>
        <p:grpSp>
          <p:nvGrpSpPr>
            <p:cNvPr id="15" name="Group 28">
              <a:extLst>
                <a:ext uri="{FF2B5EF4-FFF2-40B4-BE49-F238E27FC236}">
                  <a16:creationId xmlns:a16="http://schemas.microsoft.com/office/drawing/2014/main" id="{52D8B898-8534-173D-3063-717F4545C433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17" name="Freeform: Shape 24">
                <a:extLst>
                  <a:ext uri="{FF2B5EF4-FFF2-40B4-BE49-F238E27FC236}">
                    <a16:creationId xmlns:a16="http://schemas.microsoft.com/office/drawing/2014/main" id="{58222666-3F6A-B865-31C7-9131B3577A7B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25">
                <a:extLst>
                  <a:ext uri="{FF2B5EF4-FFF2-40B4-BE49-F238E27FC236}">
                    <a16:creationId xmlns:a16="http://schemas.microsoft.com/office/drawing/2014/main" id="{BAA8E1F5-E900-7992-7E29-B952390138C9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D64FFCCF-9A17-52E7-07CD-791380E9C7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4" r="904"/>
            <a:stretch/>
          </p:blipFill>
          <p:spPr>
            <a:xfrm>
              <a:off x="7139710" y="1300362"/>
              <a:ext cx="2179209" cy="4315331"/>
            </a:xfrm>
            <a:prstGeom prst="roundRect">
              <a:avLst>
                <a:gd name="adj" fmla="val 8394"/>
              </a:avLst>
            </a:prstGeom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AA8469CA-4239-C6F8-B54C-6B707619E1C5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ATIVAÇÃO DIRETA SEM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5" name="Google Shape;675;p46">
            <a:extLst>
              <a:ext uri="{FF2B5EF4-FFF2-40B4-BE49-F238E27FC236}">
                <a16:creationId xmlns:a16="http://schemas.microsoft.com/office/drawing/2014/main" id="{EE62CB6A-524A-D3E4-D00C-6D3292425AB4}"/>
              </a:ext>
            </a:extLst>
          </p:cNvPr>
          <p:cNvSpPr txBox="1"/>
          <p:nvPr/>
        </p:nvSpPr>
        <p:spPr>
          <a:xfrm>
            <a:off x="694654" y="2726492"/>
            <a:ext cx="4296094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600" b="1" dirty="0">
                <a:cs typeface="Segoe UI" panose="020B0502040204020203" pitchFamily="34" charset="0"/>
              </a:rPr>
              <a:t>Portabilidade solicitada com sucesso.</a:t>
            </a:r>
            <a:endParaRPr lang="pt-BR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Google Shape;601;p32">
            <a:extLst>
              <a:ext uri="{FF2B5EF4-FFF2-40B4-BE49-F238E27FC236}">
                <a16:creationId xmlns:a16="http://schemas.microsoft.com/office/drawing/2014/main" id="{ADE19420-A0D0-36ED-E2DB-B8F39B275C4B}"/>
              </a:ext>
            </a:extLst>
          </p:cNvPr>
          <p:cNvSpPr/>
          <p:nvPr/>
        </p:nvSpPr>
        <p:spPr>
          <a:xfrm>
            <a:off x="2842701" y="1455388"/>
            <a:ext cx="6506597" cy="399856"/>
          </a:xfrm>
          <a:prstGeom prst="snip2Diag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dirty="0">
                <a:cs typeface="Segoe UI" panose="020B0502040204020203" pitchFamily="34" charset="0"/>
                <a:sym typeface="Quattrocento Sans"/>
              </a:rPr>
              <a:t>Ativação com solicitação de portabilidade apresentará estas telas após a definição do método de pagamento:</a:t>
            </a:r>
            <a:endParaRPr kumimoji="0" lang="pt-BR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" name="Google Shape;675;p46">
            <a:extLst>
              <a:ext uri="{FF2B5EF4-FFF2-40B4-BE49-F238E27FC236}">
                <a16:creationId xmlns:a16="http://schemas.microsoft.com/office/drawing/2014/main" id="{5EF60E0B-9D41-2714-9C6F-33E2EC79FE65}"/>
              </a:ext>
            </a:extLst>
          </p:cNvPr>
          <p:cNvSpPr txBox="1"/>
          <p:nvPr/>
        </p:nvSpPr>
        <p:spPr>
          <a:xfrm>
            <a:off x="694653" y="3240357"/>
            <a:ext cx="5186717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600" dirty="0">
                <a:cs typeface="Segoe UI" panose="020B0502040204020203" pitchFamily="34" charset="0"/>
              </a:rPr>
              <a:t>O cliente deve seguir </a:t>
            </a:r>
            <a:r>
              <a:rPr lang="pt-BR" sz="1600" b="1" dirty="0">
                <a:cs typeface="Segoe UI" panose="020B0502040204020203" pitchFamily="34" charset="0"/>
              </a:rPr>
              <a:t>o fluxo de primeiro acesso </a:t>
            </a:r>
            <a:r>
              <a:rPr lang="pt-BR" sz="1600" dirty="0">
                <a:cs typeface="Segoe UI" panose="020B0502040204020203" pitchFamily="34" charset="0"/>
              </a:rPr>
              <a:t>ao app.</a:t>
            </a:r>
          </a:p>
          <a:p>
            <a:pPr lvl="0">
              <a:defRPr/>
            </a:pPr>
            <a:r>
              <a:rPr lang="pt-BR" sz="1600" dirty="0">
                <a:cs typeface="Segoe UI" panose="020B0502040204020203" pitchFamily="34" charset="0"/>
              </a:rPr>
              <a:t>Para acompanhar o </a:t>
            </a:r>
            <a:r>
              <a:rPr lang="pt-BR" sz="1600" b="1" dirty="0">
                <a:cs typeface="Segoe UI" panose="020B0502040204020203" pitchFamily="34" charset="0"/>
              </a:rPr>
              <a:t>status da portabilidade</a:t>
            </a:r>
            <a:r>
              <a:rPr lang="pt-BR" sz="1600" dirty="0">
                <a:cs typeface="Segoe UI" panose="020B0502040204020203" pitchFamily="34" charset="0"/>
              </a:rPr>
              <a:t>, o cliente deve fazer o login no app, acessar a tela home, menu ajuda &gt; portabilidade .</a:t>
            </a:r>
            <a:endParaRPr lang="pt-BR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83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77FCF-0A1A-6503-0693-8E28E4B04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Agrupar 14">
            <a:extLst>
              <a:ext uri="{FF2B5EF4-FFF2-40B4-BE49-F238E27FC236}">
                <a16:creationId xmlns:a16="http://schemas.microsoft.com/office/drawing/2014/main" id="{9DD26705-461C-D3C3-7BD0-F287FF291411}"/>
              </a:ext>
            </a:extLst>
          </p:cNvPr>
          <p:cNvGrpSpPr/>
          <p:nvPr/>
        </p:nvGrpSpPr>
        <p:grpSpPr>
          <a:xfrm>
            <a:off x="4917777" y="2111597"/>
            <a:ext cx="2129946" cy="4330424"/>
            <a:chOff x="6676916" y="2070791"/>
            <a:chExt cx="2129946" cy="4330425"/>
          </a:xfrm>
        </p:grpSpPr>
        <p:grpSp>
          <p:nvGrpSpPr>
            <p:cNvPr id="16" name="Group 27">
              <a:extLst>
                <a:ext uri="{FF2B5EF4-FFF2-40B4-BE49-F238E27FC236}">
                  <a16:creationId xmlns:a16="http://schemas.microsoft.com/office/drawing/2014/main" id="{0E698106-4D60-D6B0-055E-60EC1DE3F80B}"/>
                </a:ext>
              </a:extLst>
            </p:cNvPr>
            <p:cNvGrpSpPr/>
            <p:nvPr/>
          </p:nvGrpSpPr>
          <p:grpSpPr>
            <a:xfrm>
              <a:off x="6676916" y="2070791"/>
              <a:ext cx="2129946" cy="4330425"/>
              <a:chOff x="4463836" y="1170920"/>
              <a:chExt cx="2240240" cy="4554664"/>
            </a:xfrm>
          </p:grpSpPr>
          <p:sp>
            <p:nvSpPr>
              <p:cNvPr id="18" name="Freeform: Shape 20">
                <a:extLst>
                  <a:ext uri="{FF2B5EF4-FFF2-40B4-BE49-F238E27FC236}">
                    <a16:creationId xmlns:a16="http://schemas.microsoft.com/office/drawing/2014/main" id="{0408CC33-353F-7A27-19E7-C88A36905F8F}"/>
                  </a:ext>
                </a:extLst>
              </p:cNvPr>
              <p:cNvSpPr/>
              <p:nvPr/>
            </p:nvSpPr>
            <p:spPr>
              <a:xfrm>
                <a:off x="4463836" y="1170920"/>
                <a:ext cx="2240240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21">
                <a:extLst>
                  <a:ext uri="{FF2B5EF4-FFF2-40B4-BE49-F238E27FC236}">
                    <a16:creationId xmlns:a16="http://schemas.microsoft.com/office/drawing/2014/main" id="{9FC9FDEF-34DD-B388-D491-FA266C324B96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015298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0" name="Imagem 19">
                <a:extLst>
                  <a:ext uri="{FF2B5EF4-FFF2-40B4-BE49-F238E27FC236}">
                    <a16:creationId xmlns:a16="http://schemas.microsoft.com/office/drawing/2014/main" id="{1CEFCE9C-3A03-6483-38E5-0FCDBF209A0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17" name="Imagem 16">
              <a:extLst>
                <a:ext uri="{FF2B5EF4-FFF2-40B4-BE49-F238E27FC236}">
                  <a16:creationId xmlns:a16="http://schemas.microsoft.com/office/drawing/2014/main" id="{D7344664-7A58-6906-49D9-E7A21062C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54641" y="2180438"/>
              <a:ext cx="1991196" cy="4125126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8D79D9F4-3DB9-03D1-F3D7-B18EA531FD75}"/>
              </a:ext>
            </a:extLst>
          </p:cNvPr>
          <p:cNvGrpSpPr/>
          <p:nvPr/>
        </p:nvGrpSpPr>
        <p:grpSpPr>
          <a:xfrm>
            <a:off x="9606910" y="2080725"/>
            <a:ext cx="2300239" cy="4328794"/>
            <a:chOff x="9438694" y="1814673"/>
            <a:chExt cx="2300238" cy="4328794"/>
          </a:xfrm>
        </p:grpSpPr>
        <p:grpSp>
          <p:nvGrpSpPr>
            <p:cNvPr id="40" name="Group 31">
              <a:extLst>
                <a:ext uri="{FF2B5EF4-FFF2-40B4-BE49-F238E27FC236}">
                  <a16:creationId xmlns:a16="http://schemas.microsoft.com/office/drawing/2014/main" id="{926F679C-8647-237F-AADC-F9EA376063CA}"/>
                </a:ext>
              </a:extLst>
            </p:cNvPr>
            <p:cNvGrpSpPr/>
            <p:nvPr/>
          </p:nvGrpSpPr>
          <p:grpSpPr>
            <a:xfrm>
              <a:off x="9438694" y="1814673"/>
              <a:ext cx="2300238" cy="4328794"/>
              <a:chOff x="9567331" y="1170920"/>
              <a:chExt cx="2419350" cy="4552950"/>
            </a:xfrm>
          </p:grpSpPr>
          <p:grpSp>
            <p:nvGrpSpPr>
              <p:cNvPr id="45" name="Group 29">
                <a:extLst>
                  <a:ext uri="{FF2B5EF4-FFF2-40B4-BE49-F238E27FC236}">
                    <a16:creationId xmlns:a16="http://schemas.microsoft.com/office/drawing/2014/main" id="{80B8DC8F-162C-6821-A66C-88D893F2A84E}"/>
                  </a:ext>
                </a:extLst>
              </p:cNvPr>
              <p:cNvGrpSpPr/>
              <p:nvPr/>
            </p:nvGrpSpPr>
            <p:grpSpPr>
              <a:xfrm>
                <a:off x="9567331" y="1170920"/>
                <a:ext cx="2419350" cy="4552950"/>
                <a:chOff x="9567331" y="1170920"/>
                <a:chExt cx="2419350" cy="4552950"/>
              </a:xfrm>
            </p:grpSpPr>
            <p:pic>
              <p:nvPicPr>
                <p:cNvPr id="66" name="Graphic 82">
                  <a:extLst>
                    <a:ext uri="{FF2B5EF4-FFF2-40B4-BE49-F238E27FC236}">
                      <a16:creationId xmlns:a16="http://schemas.microsoft.com/office/drawing/2014/main" id="{CB647A86-5875-67F6-92DE-D3E22CA57E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67331" y="1170920"/>
                  <a:ext cx="2419350" cy="4552950"/>
                </a:xfrm>
                <a:prstGeom prst="rect">
                  <a:avLst/>
                </a:prstGeom>
              </p:spPr>
            </p:pic>
            <p:pic>
              <p:nvPicPr>
                <p:cNvPr id="67" name="Imagem 17">
                  <a:extLst>
                    <a:ext uri="{FF2B5EF4-FFF2-40B4-BE49-F238E27FC236}">
                      <a16:creationId xmlns:a16="http://schemas.microsoft.com/office/drawing/2014/main" id="{AE4E2915-C0E0-1003-5A0C-3EA8C2D72A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16948" t="66260" r="12202" b="6004"/>
                <a:stretch/>
              </p:blipFill>
              <p:spPr>
                <a:xfrm>
                  <a:off x="9798310" y="4173568"/>
                  <a:ext cx="1957388" cy="1086988"/>
                </a:xfrm>
                <a:prstGeom prst="rect">
                  <a:avLst/>
                </a:prstGeom>
              </p:spPr>
            </p:pic>
          </p:grpSp>
          <p:pic>
            <p:nvPicPr>
              <p:cNvPr id="47" name="Imagem 17">
                <a:extLst>
                  <a:ext uri="{FF2B5EF4-FFF2-40B4-BE49-F238E27FC236}">
                    <a16:creationId xmlns:a16="http://schemas.microsoft.com/office/drawing/2014/main" id="{E2744086-CB66-F05F-E05C-23BBBF5D60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34" r="5234"/>
              <a:stretch/>
            </p:blipFill>
            <p:spPr>
              <a:xfrm>
                <a:off x="9690879" y="1297069"/>
                <a:ext cx="2169364" cy="4302879"/>
              </a:xfrm>
              <a:prstGeom prst="roundRect">
                <a:avLst>
                  <a:gd name="adj" fmla="val 7247"/>
                </a:avLst>
              </a:prstGeom>
            </p:spPr>
          </p:pic>
        </p:grpSp>
        <p:pic>
          <p:nvPicPr>
            <p:cNvPr id="44" name="Imagem 17">
              <a:extLst>
                <a:ext uri="{FF2B5EF4-FFF2-40B4-BE49-F238E27FC236}">
                  <a16:creationId xmlns:a16="http://schemas.microsoft.com/office/drawing/2014/main" id="{1E7699EA-A0BF-6879-74FF-15098F3A2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" t="84411" r="681" b="1384"/>
            <a:stretch/>
          </p:blipFill>
          <p:spPr>
            <a:xfrm>
              <a:off x="9562508" y="5004100"/>
              <a:ext cx="2056210" cy="1021546"/>
            </a:xfrm>
            <a:prstGeom prst="roundRect">
              <a:avLst>
                <a:gd name="adj" fmla="val 9377"/>
              </a:avLst>
            </a:prstGeom>
          </p:spPr>
        </p:pic>
      </p:grpSp>
      <p:grpSp>
        <p:nvGrpSpPr>
          <p:cNvPr id="74" name="Agrupar 73">
            <a:extLst>
              <a:ext uri="{FF2B5EF4-FFF2-40B4-BE49-F238E27FC236}">
                <a16:creationId xmlns:a16="http://schemas.microsoft.com/office/drawing/2014/main" id="{8AF1FA85-7EC1-FA32-833A-2BD557156BA9}"/>
              </a:ext>
            </a:extLst>
          </p:cNvPr>
          <p:cNvGrpSpPr/>
          <p:nvPr/>
        </p:nvGrpSpPr>
        <p:grpSpPr>
          <a:xfrm>
            <a:off x="7212233" y="2092325"/>
            <a:ext cx="2297160" cy="4330425"/>
            <a:chOff x="6234116" y="2455128"/>
            <a:chExt cx="1961671" cy="3697989"/>
          </a:xfrm>
        </p:grpSpPr>
        <p:grpSp>
          <p:nvGrpSpPr>
            <p:cNvPr id="75" name="Group 32">
              <a:extLst>
                <a:ext uri="{FF2B5EF4-FFF2-40B4-BE49-F238E27FC236}">
                  <a16:creationId xmlns:a16="http://schemas.microsoft.com/office/drawing/2014/main" id="{4D527C5E-5BFE-EEFF-30C0-780E6BAA57EA}"/>
                </a:ext>
              </a:extLst>
            </p:cNvPr>
            <p:cNvGrpSpPr/>
            <p:nvPr/>
          </p:nvGrpSpPr>
          <p:grpSpPr>
            <a:xfrm>
              <a:off x="6234116" y="2455128"/>
              <a:ext cx="1961671" cy="3697989"/>
              <a:chOff x="7024157" y="1170920"/>
              <a:chExt cx="2416111" cy="4554664"/>
            </a:xfrm>
          </p:grpSpPr>
          <p:grpSp>
            <p:nvGrpSpPr>
              <p:cNvPr id="77" name="Group 28">
                <a:extLst>
                  <a:ext uri="{FF2B5EF4-FFF2-40B4-BE49-F238E27FC236}">
                    <a16:creationId xmlns:a16="http://schemas.microsoft.com/office/drawing/2014/main" id="{4D1F4A36-21AA-D056-8852-2E9B7CD9F8CB}"/>
                  </a:ext>
                </a:extLst>
              </p:cNvPr>
              <p:cNvGrpSpPr/>
              <p:nvPr/>
            </p:nvGrpSpPr>
            <p:grpSpPr>
              <a:xfrm>
                <a:off x="7024157" y="1170920"/>
                <a:ext cx="2416111" cy="4554664"/>
                <a:chOff x="7024157" y="1170920"/>
                <a:chExt cx="2416111" cy="4554664"/>
              </a:xfrm>
            </p:grpSpPr>
            <p:sp>
              <p:nvSpPr>
                <p:cNvPr id="79" name="Freeform: Shape 24">
                  <a:extLst>
                    <a:ext uri="{FF2B5EF4-FFF2-40B4-BE49-F238E27FC236}">
                      <a16:creationId xmlns:a16="http://schemas.microsoft.com/office/drawing/2014/main" id="{06E4C685-16EA-DBBE-DA4B-0503C0727431}"/>
                    </a:ext>
                  </a:extLst>
                </p:cNvPr>
                <p:cNvSpPr/>
                <p:nvPr/>
              </p:nvSpPr>
              <p:spPr>
                <a:xfrm>
                  <a:off x="702415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" name="Freeform: Shape 25">
                  <a:extLst>
                    <a:ext uri="{FF2B5EF4-FFF2-40B4-BE49-F238E27FC236}">
                      <a16:creationId xmlns:a16="http://schemas.microsoft.com/office/drawing/2014/main" id="{9FF0D9F4-9799-A1DA-95F1-B3BD51D34287}"/>
                    </a:ext>
                  </a:extLst>
                </p:cNvPr>
                <p:cNvSpPr/>
                <p:nvPr/>
              </p:nvSpPr>
              <p:spPr>
                <a:xfrm>
                  <a:off x="714541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pic>
              <p:nvPicPr>
                <p:cNvPr id="81" name="Imagem 16">
                  <a:extLst>
                    <a:ext uri="{FF2B5EF4-FFF2-40B4-BE49-F238E27FC236}">
                      <a16:creationId xmlns:a16="http://schemas.microsoft.com/office/drawing/2014/main" id="{03F667D9-EA48-2500-7FF2-BF972D7642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/>
                <a:srcRect l="24108" t="45882" r="12429" b="30502"/>
                <a:stretch/>
              </p:blipFill>
              <p:spPr>
                <a:xfrm>
                  <a:off x="7373041" y="3089450"/>
                  <a:ext cx="1753312" cy="950119"/>
                </a:xfrm>
                <a:prstGeom prst="rect">
                  <a:avLst/>
                </a:prstGeom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78" name="Imagem 12">
                <a:extLst>
                  <a:ext uri="{FF2B5EF4-FFF2-40B4-BE49-F238E27FC236}">
                    <a16:creationId xmlns:a16="http://schemas.microsoft.com/office/drawing/2014/main" id="{70015179-8C22-00E8-180C-C121EA9068F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7" r="3337"/>
              <a:stretch/>
            </p:blipFill>
            <p:spPr>
              <a:xfrm>
                <a:off x="7126122" y="1294552"/>
                <a:ext cx="2214357" cy="4213578"/>
              </a:xfrm>
              <a:prstGeom prst="roundRect">
                <a:avLst>
                  <a:gd name="adj" fmla="val 6499"/>
                </a:avLst>
              </a:prstGeom>
            </p:spPr>
          </p:pic>
        </p:grpSp>
        <p:sp>
          <p:nvSpPr>
            <p:cNvPr id="76" name="Retângulo Arredondado 81">
              <a:extLst>
                <a:ext uri="{FF2B5EF4-FFF2-40B4-BE49-F238E27FC236}">
                  <a16:creationId xmlns:a16="http://schemas.microsoft.com/office/drawing/2014/main" id="{A7410C92-632E-9F49-4A86-78BFD4598A28}"/>
                </a:ext>
              </a:extLst>
            </p:cNvPr>
            <p:cNvSpPr/>
            <p:nvPr/>
          </p:nvSpPr>
          <p:spPr>
            <a:xfrm>
              <a:off x="6314843" y="5841886"/>
              <a:ext cx="1797864" cy="20922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EB9F8591-ECEC-3053-B103-109E2040D9F6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FLUXO DE PRIMEIRO ACESSO AO APP</a:t>
            </a:r>
            <a:endParaRPr lang="pt-BR" sz="2000" dirty="0"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1776190A-30AD-F941-FE97-48E8DCA9504C}"/>
              </a:ext>
            </a:extLst>
          </p:cNvPr>
          <p:cNvSpPr txBox="1"/>
          <p:nvPr/>
        </p:nvSpPr>
        <p:spPr>
          <a:xfrm>
            <a:off x="1172632" y="2201058"/>
            <a:ext cx="3309296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Clicar </a:t>
            </a:r>
            <a:r>
              <a:rPr lang="pt-BR" sz="1600" dirty="0">
                <a:cs typeface="Segoe UI" panose="020B0502040204020203" pitchFamily="34" charset="0"/>
              </a:rPr>
              <a:t>em </a:t>
            </a: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Já sou Flex</a:t>
            </a: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”.</a:t>
            </a: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9930E9B5-36EF-7DD5-3104-B79CE5420E7F}"/>
              </a:ext>
            </a:extLst>
          </p:cNvPr>
          <p:cNvSpPr txBox="1"/>
          <p:nvPr/>
        </p:nvSpPr>
        <p:spPr>
          <a:xfrm>
            <a:off x="1172632" y="3200981"/>
            <a:ext cx="303009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cs typeface="Segoe UI" panose="020B0502040204020203" pitchFamily="34" charset="0"/>
              </a:rPr>
              <a:t>Preencher o CPF </a:t>
            </a:r>
            <a:r>
              <a:rPr lang="pt-BR" sz="1600" dirty="0">
                <a:cs typeface="Segoe UI" panose="020B0502040204020203" pitchFamily="34" charset="0"/>
              </a:rPr>
              <a:t>e clicar em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“Próximo”.</a:t>
            </a: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7572ED0C-BFA7-8635-7212-7E064D35C38D}"/>
              </a:ext>
            </a:extLst>
          </p:cNvPr>
          <p:cNvGrpSpPr/>
          <p:nvPr/>
        </p:nvGrpSpPr>
        <p:grpSpPr>
          <a:xfrm>
            <a:off x="-13895" y="3059284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C743E014-E654-86D0-3F80-6A597250FA36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D02D879A-B9F1-7344-79E6-3A609289CFC5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EF9E7932-53D6-764C-EFF4-EC5F7BD2EA70}"/>
              </a:ext>
            </a:extLst>
          </p:cNvPr>
          <p:cNvGrpSpPr/>
          <p:nvPr/>
        </p:nvGrpSpPr>
        <p:grpSpPr>
          <a:xfrm>
            <a:off x="-11207" y="2092325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9DC5EAB1-3B69-F1CB-D78E-5CCA1639B75D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7777184C-3D54-15F9-8F4F-B8B9A9E03CF1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2DDEE115-56C8-2BAE-5EFF-240A3DB1BA00}"/>
              </a:ext>
            </a:extLst>
          </p:cNvPr>
          <p:cNvSpPr txBox="1"/>
          <p:nvPr/>
        </p:nvSpPr>
        <p:spPr>
          <a:xfrm>
            <a:off x="1172632" y="4180243"/>
            <a:ext cx="346945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cs typeface="Segoe UI" panose="020B0502040204020203" pitchFamily="34" charset="0"/>
              </a:rPr>
              <a:t>Selecionar o número </a:t>
            </a:r>
            <a:r>
              <a:rPr lang="pt-BR" sz="1600" dirty="0">
                <a:cs typeface="Segoe UI" panose="020B0502040204020203" pitchFamily="34" charset="0"/>
              </a:rPr>
              <a:t>para definir sua senha  e </a:t>
            </a:r>
            <a:r>
              <a:rPr lang="pt-BR" sz="1600" b="1" dirty="0">
                <a:cs typeface="Segoe UI" panose="020B0502040204020203" pitchFamily="34" charset="0"/>
              </a:rPr>
              <a:t>clica</a:t>
            </a:r>
            <a:r>
              <a:rPr lang="pt-BR" sz="1600" dirty="0">
                <a:cs typeface="Segoe UI" panose="020B0502040204020203" pitchFamily="34" charset="0"/>
              </a:rPr>
              <a:t> em </a:t>
            </a:r>
            <a:r>
              <a:rPr lang="pt-BR" sz="1600" b="1" dirty="0"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Avançar</a:t>
            </a:r>
            <a:r>
              <a:rPr lang="pt-BR" sz="1600" b="1" dirty="0">
                <a:cs typeface="Segoe UI" panose="020B0502040204020203" pitchFamily="34" charset="0"/>
              </a:rPr>
              <a:t>”.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56CCA62B-3193-6FF1-F0F4-751B0169F909}"/>
              </a:ext>
            </a:extLst>
          </p:cNvPr>
          <p:cNvGrpSpPr/>
          <p:nvPr/>
        </p:nvGrpSpPr>
        <p:grpSpPr>
          <a:xfrm>
            <a:off x="-13895" y="4106391"/>
            <a:ext cx="1080040" cy="646867"/>
            <a:chOff x="-13895" y="4495818"/>
            <a:chExt cx="1080040" cy="646867"/>
          </a:xfrm>
        </p:grpSpPr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37C430A5-E00D-AE52-E693-9BC9A5C6D98F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Google Shape;675;p46">
              <a:extLst>
                <a:ext uri="{FF2B5EF4-FFF2-40B4-BE49-F238E27FC236}">
                  <a16:creationId xmlns:a16="http://schemas.microsoft.com/office/drawing/2014/main" id="{946F8E8C-E7B5-57D7-4E8E-63FE90AB2499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42730224-A6DE-4EE9-7546-959601B3EF70}"/>
              </a:ext>
            </a:extLst>
          </p:cNvPr>
          <p:cNvGrpSpPr/>
          <p:nvPr/>
        </p:nvGrpSpPr>
        <p:grpSpPr>
          <a:xfrm>
            <a:off x="10466376" y="1743762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1C5DA9EF-910C-B246-39E0-3EBDC8BB81E5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DE243A5B-835A-0B0A-1B34-BCA7504F1A24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2ADD6A41-168E-C93C-2489-E2083BE3A1DB}"/>
              </a:ext>
            </a:extLst>
          </p:cNvPr>
          <p:cNvGrpSpPr/>
          <p:nvPr/>
        </p:nvGrpSpPr>
        <p:grpSpPr>
          <a:xfrm>
            <a:off x="8055774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C95518DB-E7ED-F386-29C1-C33955FBABE1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D3D2BDED-C7D1-FD89-B605-AFEDDD01EDA7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4ED4A568-D3F4-9AE2-1B9B-85F693D05E2E}"/>
              </a:ext>
            </a:extLst>
          </p:cNvPr>
          <p:cNvGrpSpPr/>
          <p:nvPr/>
        </p:nvGrpSpPr>
        <p:grpSpPr>
          <a:xfrm>
            <a:off x="5664453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E1601C92-3AD4-0785-F56C-9E9277A6DE14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DBC60750-4D47-6CC2-B8A9-5B5FAB787537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173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B23C0-23D6-0A12-F94B-95DC77BCF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Agrupar 19">
            <a:extLst>
              <a:ext uri="{FF2B5EF4-FFF2-40B4-BE49-F238E27FC236}">
                <a16:creationId xmlns:a16="http://schemas.microsoft.com/office/drawing/2014/main" id="{321EC509-922F-C834-76FC-2728015F658E}"/>
              </a:ext>
            </a:extLst>
          </p:cNvPr>
          <p:cNvGrpSpPr/>
          <p:nvPr/>
        </p:nvGrpSpPr>
        <p:grpSpPr>
          <a:xfrm>
            <a:off x="8610115" y="2110094"/>
            <a:ext cx="2342448" cy="4415801"/>
            <a:chOff x="5425252" y="1845990"/>
            <a:chExt cx="2342448" cy="4415801"/>
          </a:xfrm>
        </p:grpSpPr>
        <p:grpSp>
          <p:nvGrpSpPr>
            <p:cNvPr id="21" name="Group 9">
              <a:extLst>
                <a:ext uri="{FF2B5EF4-FFF2-40B4-BE49-F238E27FC236}">
                  <a16:creationId xmlns:a16="http://schemas.microsoft.com/office/drawing/2014/main" id="{AA963E04-7197-FB17-D79F-E3718ABFD04E}"/>
                </a:ext>
              </a:extLst>
            </p:cNvPr>
            <p:cNvGrpSpPr/>
            <p:nvPr/>
          </p:nvGrpSpPr>
          <p:grpSpPr>
            <a:xfrm>
              <a:off x="5425252" y="1845990"/>
              <a:ext cx="2342448" cy="4415801"/>
              <a:chOff x="4463837" y="1170920"/>
              <a:chExt cx="2416111" cy="4554664"/>
            </a:xfrm>
          </p:grpSpPr>
          <p:grpSp>
            <p:nvGrpSpPr>
              <p:cNvPr id="23" name="Group 27">
                <a:extLst>
                  <a:ext uri="{FF2B5EF4-FFF2-40B4-BE49-F238E27FC236}">
                    <a16:creationId xmlns:a16="http://schemas.microsoft.com/office/drawing/2014/main" id="{AB0800E3-B3D7-0E40-F14D-FE0EC731F6F2}"/>
                  </a:ext>
                </a:extLst>
              </p:cNvPr>
              <p:cNvGrpSpPr/>
              <p:nvPr/>
            </p:nvGrpSpPr>
            <p:grpSpPr>
              <a:xfrm>
                <a:off x="4463837" y="1170920"/>
                <a:ext cx="2416111" cy="4554664"/>
                <a:chOff x="4463837" y="1170920"/>
                <a:chExt cx="2416111" cy="4554664"/>
              </a:xfrm>
            </p:grpSpPr>
            <p:sp>
              <p:nvSpPr>
                <p:cNvPr id="25" name="Freeform: Shape 20">
                  <a:extLst>
                    <a:ext uri="{FF2B5EF4-FFF2-40B4-BE49-F238E27FC236}">
                      <a16:creationId xmlns:a16="http://schemas.microsoft.com/office/drawing/2014/main" id="{43B0B99F-54DE-C8CF-5763-AFB051B43072}"/>
                    </a:ext>
                  </a:extLst>
                </p:cNvPr>
                <p:cNvSpPr/>
                <p:nvPr/>
              </p:nvSpPr>
              <p:spPr>
                <a:xfrm>
                  <a:off x="446383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1">
                  <a:extLst>
                    <a:ext uri="{FF2B5EF4-FFF2-40B4-BE49-F238E27FC236}">
                      <a16:creationId xmlns:a16="http://schemas.microsoft.com/office/drawing/2014/main" id="{2C81969D-438E-153D-D0BC-C206BF1763B2}"/>
                    </a:ext>
                  </a:extLst>
                </p:cNvPr>
                <p:cNvSpPr/>
                <p:nvPr/>
              </p:nvSpPr>
              <p:spPr>
                <a:xfrm>
                  <a:off x="458509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rgbClr val="3232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pic>
            <p:nvPicPr>
              <p:cNvPr id="24" name="Imagem 14">
                <a:extLst>
                  <a:ext uri="{FF2B5EF4-FFF2-40B4-BE49-F238E27FC236}">
                    <a16:creationId xmlns:a16="http://schemas.microsoft.com/office/drawing/2014/main" id="{DE54382C-8E3F-0C47-7EE8-5528FD59FC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29" t="1" r="1729" b="-6462"/>
              <a:stretch/>
            </p:blipFill>
            <p:spPr>
              <a:xfrm>
                <a:off x="4582513" y="1300361"/>
                <a:ext cx="2203769" cy="4299577"/>
              </a:xfrm>
              <a:prstGeom prst="roundRect">
                <a:avLst>
                  <a:gd name="adj" fmla="val 6066"/>
                </a:avLst>
              </a:prstGeom>
            </p:spPr>
          </p:pic>
        </p:grpSp>
        <p:sp>
          <p:nvSpPr>
            <p:cNvPr id="22" name="Retângulo Arredondado 111">
              <a:extLst>
                <a:ext uri="{FF2B5EF4-FFF2-40B4-BE49-F238E27FC236}">
                  <a16:creationId xmlns:a16="http://schemas.microsoft.com/office/drawing/2014/main" id="{85B93E8D-F536-6076-EE38-4DAC0948722A}"/>
                </a:ext>
              </a:extLst>
            </p:cNvPr>
            <p:cNvSpPr/>
            <p:nvPr/>
          </p:nvSpPr>
          <p:spPr>
            <a:xfrm>
              <a:off x="5542808" y="5798372"/>
              <a:ext cx="2134082" cy="3416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A4354BEF-61ED-AEB2-561D-455E2012FAE7}"/>
              </a:ext>
            </a:extLst>
          </p:cNvPr>
          <p:cNvGrpSpPr/>
          <p:nvPr/>
        </p:nvGrpSpPr>
        <p:grpSpPr>
          <a:xfrm>
            <a:off x="5969717" y="2113226"/>
            <a:ext cx="2301105" cy="4330425"/>
            <a:chOff x="9438694" y="1814673"/>
            <a:chExt cx="2300238" cy="4328794"/>
          </a:xfrm>
        </p:grpSpPr>
        <p:grpSp>
          <p:nvGrpSpPr>
            <p:cNvPr id="13" name="Group 31">
              <a:extLst>
                <a:ext uri="{FF2B5EF4-FFF2-40B4-BE49-F238E27FC236}">
                  <a16:creationId xmlns:a16="http://schemas.microsoft.com/office/drawing/2014/main" id="{028372DC-67DE-AC66-99AC-CA1D36134CAB}"/>
                </a:ext>
              </a:extLst>
            </p:cNvPr>
            <p:cNvGrpSpPr/>
            <p:nvPr/>
          </p:nvGrpSpPr>
          <p:grpSpPr>
            <a:xfrm>
              <a:off x="9438694" y="1814673"/>
              <a:ext cx="2300238" cy="4328794"/>
              <a:chOff x="9567331" y="1170920"/>
              <a:chExt cx="2419350" cy="4552950"/>
            </a:xfrm>
          </p:grpSpPr>
          <p:grpSp>
            <p:nvGrpSpPr>
              <p:cNvPr id="16" name="Group 29">
                <a:extLst>
                  <a:ext uri="{FF2B5EF4-FFF2-40B4-BE49-F238E27FC236}">
                    <a16:creationId xmlns:a16="http://schemas.microsoft.com/office/drawing/2014/main" id="{7BD74823-EB2F-BD36-8FA0-306C0872064C}"/>
                  </a:ext>
                </a:extLst>
              </p:cNvPr>
              <p:cNvGrpSpPr/>
              <p:nvPr/>
            </p:nvGrpSpPr>
            <p:grpSpPr>
              <a:xfrm>
                <a:off x="9567331" y="1170920"/>
                <a:ext cx="2419350" cy="4552950"/>
                <a:chOff x="9567331" y="1170920"/>
                <a:chExt cx="2419350" cy="4552950"/>
              </a:xfrm>
            </p:grpSpPr>
            <p:pic>
              <p:nvPicPr>
                <p:cNvPr id="18" name="Graphic 82">
                  <a:extLst>
                    <a:ext uri="{FF2B5EF4-FFF2-40B4-BE49-F238E27FC236}">
                      <a16:creationId xmlns:a16="http://schemas.microsoft.com/office/drawing/2014/main" id="{56D38A56-649C-0138-0C2E-769510CDE0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67331" y="1170920"/>
                  <a:ext cx="2419350" cy="4552950"/>
                </a:xfrm>
                <a:prstGeom prst="rect">
                  <a:avLst/>
                </a:prstGeom>
              </p:spPr>
            </p:pic>
            <p:pic>
              <p:nvPicPr>
                <p:cNvPr id="19" name="Imagem 17">
                  <a:extLst>
                    <a:ext uri="{FF2B5EF4-FFF2-40B4-BE49-F238E27FC236}">
                      <a16:creationId xmlns:a16="http://schemas.microsoft.com/office/drawing/2014/main" id="{249301E4-0749-E0FF-3B69-24636F575F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16948" t="66260" r="12202" b="6004"/>
                <a:stretch/>
              </p:blipFill>
              <p:spPr>
                <a:xfrm>
                  <a:off x="9798310" y="4173568"/>
                  <a:ext cx="1957388" cy="1086988"/>
                </a:xfrm>
                <a:prstGeom prst="rect">
                  <a:avLst/>
                </a:prstGeom>
              </p:spPr>
            </p:pic>
          </p:grpSp>
          <p:pic>
            <p:nvPicPr>
              <p:cNvPr id="17" name="Imagem 17">
                <a:extLst>
                  <a:ext uri="{FF2B5EF4-FFF2-40B4-BE49-F238E27FC236}">
                    <a16:creationId xmlns:a16="http://schemas.microsoft.com/office/drawing/2014/main" id="{8E57BEC2-5A67-D002-F9BF-711D8398C5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34" r="5234"/>
              <a:stretch/>
            </p:blipFill>
            <p:spPr>
              <a:xfrm>
                <a:off x="9690879" y="1297069"/>
                <a:ext cx="2169364" cy="4302879"/>
              </a:xfrm>
              <a:prstGeom prst="roundRect">
                <a:avLst>
                  <a:gd name="adj" fmla="val 7247"/>
                </a:avLst>
              </a:prstGeom>
            </p:spPr>
          </p:pic>
        </p:grpSp>
        <p:pic>
          <p:nvPicPr>
            <p:cNvPr id="15" name="Imagem 17">
              <a:extLst>
                <a:ext uri="{FF2B5EF4-FFF2-40B4-BE49-F238E27FC236}">
                  <a16:creationId xmlns:a16="http://schemas.microsoft.com/office/drawing/2014/main" id="{3CF35F30-F1A4-1066-3B0E-C7FDDA10E9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" t="84411" r="681" b="1384"/>
            <a:stretch/>
          </p:blipFill>
          <p:spPr>
            <a:xfrm>
              <a:off x="9562508" y="5004100"/>
              <a:ext cx="2056210" cy="1021546"/>
            </a:xfrm>
            <a:prstGeom prst="roundRect">
              <a:avLst>
                <a:gd name="adj" fmla="val 9377"/>
              </a:avLst>
            </a:prstGeom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6D746524-21A1-A348-C2C7-B8BEF627A2D3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FLUXO DE PRIMEIRO ACESSO AO APP</a:t>
            </a:r>
            <a:endParaRPr lang="pt-BR" sz="2000" dirty="0"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2B8179D3-040C-4863-4932-8E4972E02B34}"/>
              </a:ext>
            </a:extLst>
          </p:cNvPr>
          <p:cNvSpPr txBox="1"/>
          <p:nvPr/>
        </p:nvSpPr>
        <p:spPr>
          <a:xfrm>
            <a:off x="1172632" y="2201058"/>
            <a:ext cx="330929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cs typeface="Segoe UI" panose="020B0502040204020203" pitchFamily="34" charset="0"/>
              </a:rPr>
              <a:t>Inserir o código </a:t>
            </a:r>
            <a:r>
              <a:rPr lang="pt-BR" sz="1600" dirty="0">
                <a:cs typeface="Segoe UI" panose="020B0502040204020203" pitchFamily="34" charset="0"/>
              </a:rPr>
              <a:t>recebido por SMS e clica em </a:t>
            </a:r>
            <a:r>
              <a:rPr lang="pt-BR" sz="1600" b="1" dirty="0"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Avançar</a:t>
            </a:r>
            <a:r>
              <a:rPr lang="pt-BR" sz="1600" b="1" dirty="0">
                <a:cs typeface="Segoe UI" panose="020B0502040204020203" pitchFamily="34" charset="0"/>
              </a:rPr>
              <a:t>”.</a:t>
            </a: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E7EC11F9-18A1-41A1-2DDA-2E6970421029}"/>
              </a:ext>
            </a:extLst>
          </p:cNvPr>
          <p:cNvSpPr txBox="1"/>
          <p:nvPr/>
        </p:nvSpPr>
        <p:spPr>
          <a:xfrm>
            <a:off x="1172632" y="3313761"/>
            <a:ext cx="362483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cs typeface="Segoe UI" panose="020B0502040204020203" pitchFamily="34" charset="0"/>
              </a:rPr>
              <a:t>Criar uma senha</a:t>
            </a:r>
            <a:r>
              <a:rPr lang="pt-BR" sz="1600" dirty="0">
                <a:cs typeface="Segoe UI" panose="020B0502040204020203" pitchFamily="34" charset="0"/>
              </a:rPr>
              <a:t> com mínimo de 8 dígitos e clicar em </a:t>
            </a:r>
            <a:r>
              <a:rPr lang="pt-BR" sz="1600" b="1" dirty="0"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Continuar</a:t>
            </a:r>
            <a:r>
              <a:rPr lang="pt-BR" sz="1600" b="1" dirty="0">
                <a:cs typeface="Segoe UI" panose="020B0502040204020203" pitchFamily="34" charset="0"/>
              </a:rPr>
              <a:t>”.</a:t>
            </a: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C07AAFDC-0687-D6BF-AD8D-AA070EAA26C7}"/>
              </a:ext>
            </a:extLst>
          </p:cNvPr>
          <p:cNvGrpSpPr/>
          <p:nvPr/>
        </p:nvGrpSpPr>
        <p:grpSpPr>
          <a:xfrm>
            <a:off x="-13895" y="3172064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701CFF3E-66F7-1EC3-F9E6-5CF94AF700D5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7BF27AEB-DDAA-EE50-5E9C-837E80C962CD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B71A6EE8-1554-925C-C50C-704C71997EB4}"/>
              </a:ext>
            </a:extLst>
          </p:cNvPr>
          <p:cNvGrpSpPr/>
          <p:nvPr/>
        </p:nvGrpSpPr>
        <p:grpSpPr>
          <a:xfrm>
            <a:off x="-11207" y="2092325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61E6A28B-8C4D-5AC7-C9F6-0D57DB700FE3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A5265890-9BE6-490D-2134-A55EF789284B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D5868A8B-B6D1-3CAB-3286-B84E0A480753}"/>
              </a:ext>
            </a:extLst>
          </p:cNvPr>
          <p:cNvGrpSpPr/>
          <p:nvPr/>
        </p:nvGrpSpPr>
        <p:grpSpPr>
          <a:xfrm>
            <a:off x="9498944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B8D0CBFB-DC7F-5B88-9459-095588A34958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F3905595-39A1-D2BD-4B11-B816C8EDACCC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3651CC62-E3C9-CD41-FADB-70F2E31D8CCB}"/>
              </a:ext>
            </a:extLst>
          </p:cNvPr>
          <p:cNvGrpSpPr/>
          <p:nvPr/>
        </p:nvGrpSpPr>
        <p:grpSpPr>
          <a:xfrm>
            <a:off x="6802221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E888BA06-D407-10D7-B719-EF40A3E3D190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E866C3C1-5749-5169-0163-E8CB841A17B0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030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B77E7-612C-83AF-A3BC-11646905C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67C45416-B24A-0EDD-CC97-2CB09155857D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FLUXO DE PRIMEIRO ACESSO AO APP</a:t>
            </a:r>
            <a:endParaRPr lang="pt-BR" sz="2000" dirty="0"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387C379F-707C-2526-2A4E-33032D6594DB}"/>
              </a:ext>
            </a:extLst>
          </p:cNvPr>
          <p:cNvSpPr txBox="1"/>
          <p:nvPr/>
        </p:nvSpPr>
        <p:spPr>
          <a:xfrm>
            <a:off x="1172632" y="2201058"/>
            <a:ext cx="4098682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Pronto! </a:t>
            </a:r>
            <a:r>
              <a:rPr lang="pt-BR" sz="1600" dirty="0">
                <a:cs typeface="Segoe UI" panose="020B0502040204020203" pitchFamily="34" charset="0"/>
              </a:rPr>
              <a:t>Com a senha criada com sucesso, o </a:t>
            </a:r>
            <a:r>
              <a:rPr lang="pt-BR" sz="1600" b="1" dirty="0">
                <a:cs typeface="Segoe UI" panose="020B0502040204020203" pitchFamily="34" charset="0"/>
              </a:rPr>
              <a:t>cliente estará logado </a:t>
            </a:r>
            <a:r>
              <a:rPr lang="pt-BR" sz="1600" dirty="0">
                <a:cs typeface="Segoe UI" panose="020B0502040204020203" pitchFamily="34" charset="0"/>
              </a:rPr>
              <a:t>ao app e pode aproveitar todas as funcionalidades disponíveis no aplicativo.</a:t>
            </a:r>
            <a:endParaRPr lang="pt-BR" sz="1600" dirty="0"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972E1069-1E97-1DF3-87C5-FD8F8A6C52B2}"/>
              </a:ext>
            </a:extLst>
          </p:cNvPr>
          <p:cNvGrpSpPr/>
          <p:nvPr/>
        </p:nvGrpSpPr>
        <p:grpSpPr>
          <a:xfrm>
            <a:off x="-11207" y="2092325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D8E50CF1-A18A-4E63-4A1F-95C913A82325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AF4E89BF-FCDE-92B6-4111-D500417599D9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" name="Group 10">
            <a:extLst>
              <a:ext uri="{FF2B5EF4-FFF2-40B4-BE49-F238E27FC236}">
                <a16:creationId xmlns:a16="http://schemas.microsoft.com/office/drawing/2014/main" id="{F768DB9A-14C6-13E6-2C45-EF48ED5544C4}"/>
              </a:ext>
            </a:extLst>
          </p:cNvPr>
          <p:cNvGrpSpPr/>
          <p:nvPr/>
        </p:nvGrpSpPr>
        <p:grpSpPr>
          <a:xfrm>
            <a:off x="5859003" y="2092325"/>
            <a:ext cx="2342448" cy="4415801"/>
            <a:chOff x="7024157" y="1170920"/>
            <a:chExt cx="2416111" cy="4554664"/>
          </a:xfrm>
        </p:grpSpPr>
        <p:grpSp>
          <p:nvGrpSpPr>
            <p:cNvPr id="5" name="Group 28">
              <a:extLst>
                <a:ext uri="{FF2B5EF4-FFF2-40B4-BE49-F238E27FC236}">
                  <a16:creationId xmlns:a16="http://schemas.microsoft.com/office/drawing/2014/main" id="{0A383203-E9C3-7EB1-C956-CD40EA041590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7" name="Freeform: Shape 24">
                <a:extLst>
                  <a:ext uri="{FF2B5EF4-FFF2-40B4-BE49-F238E27FC236}">
                    <a16:creationId xmlns:a16="http://schemas.microsoft.com/office/drawing/2014/main" id="{19E1000D-E18C-B08D-01C5-3CFEAA55902C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25">
                <a:extLst>
                  <a:ext uri="{FF2B5EF4-FFF2-40B4-BE49-F238E27FC236}">
                    <a16:creationId xmlns:a16="http://schemas.microsoft.com/office/drawing/2014/main" id="{19EE383A-C1F7-CC12-97AA-56D077B95F6B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rgbClr val="E025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6" name="Imagem 15">
              <a:extLst>
                <a:ext uri="{FF2B5EF4-FFF2-40B4-BE49-F238E27FC236}">
                  <a16:creationId xmlns:a16="http://schemas.microsoft.com/office/drawing/2014/main" id="{F3A5FD66-620D-5363-6BD5-FC5B079549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9" r="3939"/>
            <a:stretch/>
          </p:blipFill>
          <p:spPr>
            <a:xfrm>
              <a:off x="7107333" y="1300362"/>
              <a:ext cx="2253505" cy="4327907"/>
            </a:xfrm>
            <a:prstGeom prst="roundRect">
              <a:avLst>
                <a:gd name="adj" fmla="val 9103"/>
              </a:avLst>
            </a:prstGeom>
          </p:spPr>
        </p:pic>
      </p:grpSp>
      <p:grpSp>
        <p:nvGrpSpPr>
          <p:cNvPr id="27" name="Group 10">
            <a:extLst>
              <a:ext uri="{FF2B5EF4-FFF2-40B4-BE49-F238E27FC236}">
                <a16:creationId xmlns:a16="http://schemas.microsoft.com/office/drawing/2014/main" id="{5A5123A4-9D8B-6148-C766-21481B096438}"/>
              </a:ext>
            </a:extLst>
          </p:cNvPr>
          <p:cNvGrpSpPr/>
          <p:nvPr/>
        </p:nvGrpSpPr>
        <p:grpSpPr>
          <a:xfrm>
            <a:off x="8432924" y="2107898"/>
            <a:ext cx="2342448" cy="4415801"/>
            <a:chOff x="7024157" y="1170920"/>
            <a:chExt cx="2416111" cy="4554664"/>
          </a:xfrm>
        </p:grpSpPr>
        <p:grpSp>
          <p:nvGrpSpPr>
            <p:cNvPr id="28" name="Group 28">
              <a:extLst>
                <a:ext uri="{FF2B5EF4-FFF2-40B4-BE49-F238E27FC236}">
                  <a16:creationId xmlns:a16="http://schemas.microsoft.com/office/drawing/2014/main" id="{4EB71D87-2C02-E522-6E3C-EC44BACACEAA}"/>
                </a:ext>
              </a:extLst>
            </p:cNvPr>
            <p:cNvGrpSpPr/>
            <p:nvPr/>
          </p:nvGrpSpPr>
          <p:grpSpPr>
            <a:xfrm>
              <a:off x="7024157" y="1170920"/>
              <a:ext cx="2416111" cy="4554664"/>
              <a:chOff x="7024157" y="1170920"/>
              <a:chExt cx="2416111" cy="4554664"/>
            </a:xfrm>
          </p:grpSpPr>
          <p:sp>
            <p:nvSpPr>
              <p:cNvPr id="30" name="Freeform: Shape 24">
                <a:extLst>
                  <a:ext uri="{FF2B5EF4-FFF2-40B4-BE49-F238E27FC236}">
                    <a16:creationId xmlns:a16="http://schemas.microsoft.com/office/drawing/2014/main" id="{FC8D881A-D016-B9A4-22DF-A94AB6A7DD79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25">
                <a:extLst>
                  <a:ext uri="{FF2B5EF4-FFF2-40B4-BE49-F238E27FC236}">
                    <a16:creationId xmlns:a16="http://schemas.microsoft.com/office/drawing/2014/main" id="{0EF2C53D-F2A8-9643-554E-B0DA33C73472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29" name="Imagem 15">
              <a:extLst>
                <a:ext uri="{FF2B5EF4-FFF2-40B4-BE49-F238E27FC236}">
                  <a16:creationId xmlns:a16="http://schemas.microsoft.com/office/drawing/2014/main" id="{864F3DA6-85E4-6F02-7337-65BCA39ECD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72" t="6638" r="20009" b="13175"/>
            <a:stretch/>
          </p:blipFill>
          <p:spPr>
            <a:xfrm>
              <a:off x="7145409" y="1422301"/>
              <a:ext cx="2173510" cy="4093745"/>
            </a:xfrm>
            <a:prstGeom prst="roundRect">
              <a:avLst>
                <a:gd name="adj" fmla="val 9831"/>
              </a:avLst>
            </a:prstGeom>
          </p:spPr>
        </p:pic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7F0C754-5167-D911-DB1C-231B1F3C6AD4}"/>
              </a:ext>
            </a:extLst>
          </p:cNvPr>
          <p:cNvGrpSpPr/>
          <p:nvPr/>
        </p:nvGrpSpPr>
        <p:grpSpPr>
          <a:xfrm>
            <a:off x="8013591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8C2C9CB3-BB33-84A2-AB48-97D5C9BCAFFB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8C6F538C-16C4-CCAB-9514-14A790B3ECDB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 w="398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pt-BR"/>
              </a:defPPr>
            </a:lstStyle>
            <a:p>
              <a:pPr algn="ctr"/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6</a:t>
              </a:r>
              <a:endParaRPr sz="2000" b="1" dirty="0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249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625B1-00DF-DC59-9BC6-5E3C682E1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A2719434-8644-7483-9F65-B83D0DFF2FCB}"/>
              </a:ext>
            </a:extLst>
          </p:cNvPr>
          <p:cNvGrpSpPr/>
          <p:nvPr/>
        </p:nvGrpSpPr>
        <p:grpSpPr>
          <a:xfrm>
            <a:off x="6703524" y="2111597"/>
            <a:ext cx="2129946" cy="4330424"/>
            <a:chOff x="6676916" y="2070791"/>
            <a:chExt cx="2129946" cy="4330425"/>
          </a:xfrm>
        </p:grpSpPr>
        <p:grpSp>
          <p:nvGrpSpPr>
            <p:cNvPr id="13" name="Group 27">
              <a:extLst>
                <a:ext uri="{FF2B5EF4-FFF2-40B4-BE49-F238E27FC236}">
                  <a16:creationId xmlns:a16="http://schemas.microsoft.com/office/drawing/2014/main" id="{BF11EF4C-DC19-767E-1811-6701D90F161E}"/>
                </a:ext>
              </a:extLst>
            </p:cNvPr>
            <p:cNvGrpSpPr/>
            <p:nvPr/>
          </p:nvGrpSpPr>
          <p:grpSpPr>
            <a:xfrm>
              <a:off x="6676916" y="2070791"/>
              <a:ext cx="2129946" cy="4330425"/>
              <a:chOff x="4463836" y="1170920"/>
              <a:chExt cx="2240240" cy="4554664"/>
            </a:xfrm>
          </p:grpSpPr>
          <p:sp>
            <p:nvSpPr>
              <p:cNvPr id="15" name="Freeform: Shape 20">
                <a:extLst>
                  <a:ext uri="{FF2B5EF4-FFF2-40B4-BE49-F238E27FC236}">
                    <a16:creationId xmlns:a16="http://schemas.microsoft.com/office/drawing/2014/main" id="{5A343A8C-B6C8-1B90-47AA-B3F23CFAD4D2}"/>
                  </a:ext>
                </a:extLst>
              </p:cNvPr>
              <p:cNvSpPr/>
              <p:nvPr/>
            </p:nvSpPr>
            <p:spPr>
              <a:xfrm>
                <a:off x="4463836" y="1170920"/>
                <a:ext cx="2240240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21">
                <a:extLst>
                  <a:ext uri="{FF2B5EF4-FFF2-40B4-BE49-F238E27FC236}">
                    <a16:creationId xmlns:a16="http://schemas.microsoft.com/office/drawing/2014/main" id="{6B36AD00-C12A-BCD5-7ABB-A355A7D7683F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015298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17" name="Imagem 16">
                <a:extLst>
                  <a:ext uri="{FF2B5EF4-FFF2-40B4-BE49-F238E27FC236}">
                    <a16:creationId xmlns:a16="http://schemas.microsoft.com/office/drawing/2014/main" id="{6EE987DA-9BED-F86E-D281-02291A3BC3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A6D76C48-CDF6-FCBD-2EEC-240521314E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54641" y="2180438"/>
              <a:ext cx="1991196" cy="4125126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05019972-860E-2B88-0F52-43302BFF13E0}"/>
              </a:ext>
            </a:extLst>
          </p:cNvPr>
          <p:cNvGrpSpPr/>
          <p:nvPr/>
        </p:nvGrpSpPr>
        <p:grpSpPr>
          <a:xfrm>
            <a:off x="9158059" y="2052221"/>
            <a:ext cx="2297158" cy="4330424"/>
            <a:chOff x="9155034" y="1814673"/>
            <a:chExt cx="2297158" cy="4330424"/>
          </a:xfrm>
        </p:grpSpPr>
        <p:grpSp>
          <p:nvGrpSpPr>
            <p:cNvPr id="35" name="Group 32">
              <a:extLst>
                <a:ext uri="{FF2B5EF4-FFF2-40B4-BE49-F238E27FC236}">
                  <a16:creationId xmlns:a16="http://schemas.microsoft.com/office/drawing/2014/main" id="{10FF8F83-E543-F1AB-AACF-D1B393DAC25D}"/>
                </a:ext>
              </a:extLst>
            </p:cNvPr>
            <p:cNvGrpSpPr/>
            <p:nvPr/>
          </p:nvGrpSpPr>
          <p:grpSpPr>
            <a:xfrm>
              <a:off x="9155034" y="1814673"/>
              <a:ext cx="2297158" cy="4330424"/>
              <a:chOff x="7024157" y="1170920"/>
              <a:chExt cx="2416111" cy="4554664"/>
            </a:xfrm>
          </p:grpSpPr>
          <p:grpSp>
            <p:nvGrpSpPr>
              <p:cNvPr id="37" name="Group 28">
                <a:extLst>
                  <a:ext uri="{FF2B5EF4-FFF2-40B4-BE49-F238E27FC236}">
                    <a16:creationId xmlns:a16="http://schemas.microsoft.com/office/drawing/2014/main" id="{66715798-7BFC-EB99-7352-E783B691415C}"/>
                  </a:ext>
                </a:extLst>
              </p:cNvPr>
              <p:cNvGrpSpPr/>
              <p:nvPr/>
            </p:nvGrpSpPr>
            <p:grpSpPr>
              <a:xfrm>
                <a:off x="7024157" y="1170920"/>
                <a:ext cx="2416111" cy="4554664"/>
                <a:chOff x="7024157" y="1170920"/>
                <a:chExt cx="2416111" cy="4554664"/>
              </a:xfrm>
            </p:grpSpPr>
            <p:sp>
              <p:nvSpPr>
                <p:cNvPr id="39" name="Freeform: Shape 24">
                  <a:extLst>
                    <a:ext uri="{FF2B5EF4-FFF2-40B4-BE49-F238E27FC236}">
                      <a16:creationId xmlns:a16="http://schemas.microsoft.com/office/drawing/2014/main" id="{ECC79F6D-6062-A717-004E-4AD7A567ED00}"/>
                    </a:ext>
                  </a:extLst>
                </p:cNvPr>
                <p:cNvSpPr/>
                <p:nvPr/>
              </p:nvSpPr>
              <p:spPr>
                <a:xfrm>
                  <a:off x="702415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: Shape 25">
                  <a:extLst>
                    <a:ext uri="{FF2B5EF4-FFF2-40B4-BE49-F238E27FC236}">
                      <a16:creationId xmlns:a16="http://schemas.microsoft.com/office/drawing/2014/main" id="{7079EE2F-2ADF-6A12-1AF2-629B13FDE6CF}"/>
                    </a:ext>
                  </a:extLst>
                </p:cNvPr>
                <p:cNvSpPr/>
                <p:nvPr/>
              </p:nvSpPr>
              <p:spPr>
                <a:xfrm>
                  <a:off x="714541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pic>
              <p:nvPicPr>
                <p:cNvPr id="42" name="Imagem 16">
                  <a:extLst>
                    <a:ext uri="{FF2B5EF4-FFF2-40B4-BE49-F238E27FC236}">
                      <a16:creationId xmlns:a16="http://schemas.microsoft.com/office/drawing/2014/main" id="{2A2B95B5-83AF-4710-3C25-BA1F3B93E4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24108" t="45882" r="12429" b="30502"/>
                <a:stretch/>
              </p:blipFill>
              <p:spPr>
                <a:xfrm>
                  <a:off x="7373041" y="3089450"/>
                  <a:ext cx="1753312" cy="950119"/>
                </a:xfrm>
                <a:prstGeom prst="rect">
                  <a:avLst/>
                </a:prstGeom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38" name="Imagem 12">
                <a:extLst>
                  <a:ext uri="{FF2B5EF4-FFF2-40B4-BE49-F238E27FC236}">
                    <a16:creationId xmlns:a16="http://schemas.microsoft.com/office/drawing/2014/main" id="{CE418609-5ADF-6D55-8E03-FC0206FB05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740" t="9344" r="740" b="952"/>
              <a:stretch/>
            </p:blipFill>
            <p:spPr>
              <a:xfrm>
                <a:off x="7126123" y="1294552"/>
                <a:ext cx="2214357" cy="4305396"/>
              </a:xfrm>
              <a:prstGeom prst="roundRect">
                <a:avLst>
                  <a:gd name="adj" fmla="val 6499"/>
                </a:avLst>
              </a:prstGeom>
            </p:spPr>
          </p:pic>
        </p:grpSp>
        <p:sp>
          <p:nvSpPr>
            <p:cNvPr id="36" name="CaixaDeTexto 35">
              <a:extLst>
                <a:ext uri="{FF2B5EF4-FFF2-40B4-BE49-F238E27FC236}">
                  <a16:creationId xmlns:a16="http://schemas.microsoft.com/office/drawing/2014/main" id="{DD903181-6B87-4C39-09A8-AF409F9DC526}"/>
                </a:ext>
              </a:extLst>
            </p:cNvPr>
            <p:cNvSpPr txBox="1"/>
            <p:nvPr/>
          </p:nvSpPr>
          <p:spPr>
            <a:xfrm>
              <a:off x="9362698" y="4029337"/>
              <a:ext cx="138440" cy="1231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+mn-cs"/>
                </a:rPr>
                <a:t>11</a:t>
              </a:r>
              <a:endParaRPr kumimoji="0" lang="pt-BR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</p:grp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EEC3A2D8-C2D2-E557-47A6-BBF6D0A335A8}"/>
              </a:ext>
            </a:extLst>
          </p:cNvPr>
          <p:cNvGrpSpPr/>
          <p:nvPr/>
        </p:nvGrpSpPr>
        <p:grpSpPr>
          <a:xfrm>
            <a:off x="-13895" y="3413973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33D55FAC-9F25-A037-CD69-8A9CE45FD78F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62ACB2A8-87CC-75E7-E545-B54D13EF9782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73A2CE2F-E86C-BBDF-4260-3468367A4F91}"/>
              </a:ext>
            </a:extLst>
          </p:cNvPr>
          <p:cNvSpPr/>
          <p:nvPr/>
        </p:nvSpPr>
        <p:spPr>
          <a:xfrm>
            <a:off x="1474280" y="941523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AQUISIÇÃO COM CHIP ESIM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544F61AD-FBE7-B619-D4E5-4F62B5F26E72}"/>
              </a:ext>
            </a:extLst>
          </p:cNvPr>
          <p:cNvSpPr txBox="1"/>
          <p:nvPr/>
        </p:nvSpPr>
        <p:spPr>
          <a:xfrm>
            <a:off x="1172632" y="2458647"/>
            <a:ext cx="433882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Baixe o app Claro Flex: Google Play (Android) ou App Store (IOS);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Clique </a:t>
            </a:r>
            <a:r>
              <a:rPr lang="pt-BR" sz="1600" dirty="0">
                <a:cs typeface="Segoe UI" panose="020B0502040204020203" pitchFamily="34" charset="0"/>
              </a:rPr>
              <a:t>em</a:t>
            </a:r>
            <a:r>
              <a:rPr lang="pt-BR" sz="1600" b="1" dirty="0">
                <a:cs typeface="Segoe UI" panose="020B0502040204020203" pitchFamily="34" charset="0"/>
              </a:rPr>
              <a:t> 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Seja Flex</a:t>
            </a:r>
            <a:r>
              <a:rPr lang="pt-BR" sz="1600" b="1" dirty="0">
                <a:cs typeface="Segoe UI" panose="020B0502040204020203" pitchFamily="34" charset="0"/>
              </a:rPr>
              <a:t>”;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9C1F8C4B-6E5A-C47E-B187-406F5DAE72D8}"/>
              </a:ext>
            </a:extLst>
          </p:cNvPr>
          <p:cNvGrpSpPr/>
          <p:nvPr/>
        </p:nvGrpSpPr>
        <p:grpSpPr>
          <a:xfrm>
            <a:off x="-11207" y="2349914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7D6F78CC-5CD4-40EF-A2AE-39822D0E7638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4C2C6871-3CE0-63CC-DE6C-ED8438CE5FF0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A9450466-FA01-C258-E41F-EA326D4770EC}"/>
              </a:ext>
            </a:extLst>
          </p:cNvPr>
          <p:cNvSpPr txBox="1"/>
          <p:nvPr/>
        </p:nvSpPr>
        <p:spPr>
          <a:xfrm>
            <a:off x="1172632" y="3521674"/>
            <a:ext cx="4923368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Preencha</a:t>
            </a:r>
            <a:r>
              <a:rPr lang="pt-BR" sz="1600" dirty="0">
                <a:cs typeface="Segoe UI" panose="020B0502040204020203" pitchFamily="34" charset="0"/>
              </a:rPr>
              <a:t> os dados pessoais;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83617D7E-7E71-8A97-A759-382E7E5E96E4}"/>
              </a:ext>
            </a:extLst>
          </p:cNvPr>
          <p:cNvGrpSpPr/>
          <p:nvPr/>
        </p:nvGrpSpPr>
        <p:grpSpPr>
          <a:xfrm>
            <a:off x="7484918" y="1737395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C4A25DD6-BDC3-8C23-D8FD-A41F24947719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6E58DF92-53E1-7675-83D6-22D58B6AE6FC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9E426513-2034-5F24-04B9-EAEF4927B0A7}"/>
              </a:ext>
            </a:extLst>
          </p:cNvPr>
          <p:cNvGrpSpPr/>
          <p:nvPr/>
        </p:nvGrpSpPr>
        <p:grpSpPr>
          <a:xfrm>
            <a:off x="10001129" y="1747243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207A5CC5-E4B0-3CE4-981F-CDA42E7D1E48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E60FE6F4-DC26-658F-DA28-447137428B4F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611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DD9E5-02ED-38AC-609A-D40A49CD0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1EE7751B-75F0-10A3-46D4-FE891C9BD713}"/>
              </a:ext>
            </a:extLst>
          </p:cNvPr>
          <p:cNvGrpSpPr/>
          <p:nvPr/>
        </p:nvGrpSpPr>
        <p:grpSpPr>
          <a:xfrm>
            <a:off x="9595333" y="2078541"/>
            <a:ext cx="2300238" cy="4328794"/>
            <a:chOff x="9438694" y="1814673"/>
            <a:chExt cx="2300238" cy="4328794"/>
          </a:xfrm>
        </p:grpSpPr>
        <p:grpSp>
          <p:nvGrpSpPr>
            <p:cNvPr id="6" name="Group 31">
              <a:extLst>
                <a:ext uri="{FF2B5EF4-FFF2-40B4-BE49-F238E27FC236}">
                  <a16:creationId xmlns:a16="http://schemas.microsoft.com/office/drawing/2014/main" id="{3A123D52-23D0-36EA-ADB6-71F62C39340D}"/>
                </a:ext>
              </a:extLst>
            </p:cNvPr>
            <p:cNvGrpSpPr/>
            <p:nvPr/>
          </p:nvGrpSpPr>
          <p:grpSpPr>
            <a:xfrm>
              <a:off x="9438694" y="1814673"/>
              <a:ext cx="2300238" cy="4328794"/>
              <a:chOff x="9567331" y="1170920"/>
              <a:chExt cx="2419350" cy="4552950"/>
            </a:xfrm>
          </p:grpSpPr>
          <p:grpSp>
            <p:nvGrpSpPr>
              <p:cNvPr id="13" name="Group 29">
                <a:extLst>
                  <a:ext uri="{FF2B5EF4-FFF2-40B4-BE49-F238E27FC236}">
                    <a16:creationId xmlns:a16="http://schemas.microsoft.com/office/drawing/2014/main" id="{C0E4D15B-EABF-9E4E-F080-7703D9BE9946}"/>
                  </a:ext>
                </a:extLst>
              </p:cNvPr>
              <p:cNvGrpSpPr/>
              <p:nvPr/>
            </p:nvGrpSpPr>
            <p:grpSpPr>
              <a:xfrm>
                <a:off x="9567331" y="1170920"/>
                <a:ext cx="2419350" cy="4552950"/>
                <a:chOff x="9567331" y="1170920"/>
                <a:chExt cx="2419350" cy="4552950"/>
              </a:xfrm>
            </p:grpSpPr>
            <p:pic>
              <p:nvPicPr>
                <p:cNvPr id="15" name="Graphic 82">
                  <a:extLst>
                    <a:ext uri="{FF2B5EF4-FFF2-40B4-BE49-F238E27FC236}">
                      <a16:creationId xmlns:a16="http://schemas.microsoft.com/office/drawing/2014/main" id="{4D183A10-D32A-0876-E223-CE13F9B445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67331" y="1170920"/>
                  <a:ext cx="2419350" cy="4552950"/>
                </a:xfrm>
                <a:prstGeom prst="rect">
                  <a:avLst/>
                </a:prstGeom>
              </p:spPr>
            </p:pic>
            <p:pic>
              <p:nvPicPr>
                <p:cNvPr id="16" name="Imagem 17">
                  <a:extLst>
                    <a:ext uri="{FF2B5EF4-FFF2-40B4-BE49-F238E27FC236}">
                      <a16:creationId xmlns:a16="http://schemas.microsoft.com/office/drawing/2014/main" id="{DE583ACC-2BBF-370A-45AE-88C2CE06A3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16948" t="66260" r="12202" b="6004"/>
                <a:stretch/>
              </p:blipFill>
              <p:spPr>
                <a:xfrm>
                  <a:off x="9798310" y="4173568"/>
                  <a:ext cx="1957388" cy="1086988"/>
                </a:xfrm>
                <a:prstGeom prst="rect">
                  <a:avLst/>
                </a:prstGeom>
              </p:spPr>
            </p:pic>
          </p:grpSp>
          <p:pic>
            <p:nvPicPr>
              <p:cNvPr id="14" name="Imagem 17">
                <a:extLst>
                  <a:ext uri="{FF2B5EF4-FFF2-40B4-BE49-F238E27FC236}">
                    <a16:creationId xmlns:a16="http://schemas.microsoft.com/office/drawing/2014/main" id="{21D391F7-70F5-0663-75BF-2A2D118A368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30" r="3930"/>
              <a:stretch/>
            </p:blipFill>
            <p:spPr>
              <a:xfrm>
                <a:off x="9690879" y="1297069"/>
                <a:ext cx="2169364" cy="4302879"/>
              </a:xfrm>
              <a:prstGeom prst="roundRect">
                <a:avLst>
                  <a:gd name="adj" fmla="val 7247"/>
                </a:avLst>
              </a:prstGeom>
            </p:spPr>
          </p:pic>
        </p:grpSp>
        <p:pic>
          <p:nvPicPr>
            <p:cNvPr id="7" name="Imagem 17">
              <a:extLst>
                <a:ext uri="{FF2B5EF4-FFF2-40B4-BE49-F238E27FC236}">
                  <a16:creationId xmlns:a16="http://schemas.microsoft.com/office/drawing/2014/main" id="{FF6DCF85-42AC-1920-4D73-747B461F61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" t="84411" r="681" b="1384"/>
            <a:stretch/>
          </p:blipFill>
          <p:spPr>
            <a:xfrm>
              <a:off x="9562508" y="5004100"/>
              <a:ext cx="2056210" cy="1021546"/>
            </a:xfrm>
            <a:prstGeom prst="roundRect">
              <a:avLst>
                <a:gd name="adj" fmla="val 9377"/>
              </a:avLst>
            </a:prstGeom>
          </p:spPr>
        </p:pic>
      </p:grpSp>
      <p:grpSp>
        <p:nvGrpSpPr>
          <p:cNvPr id="17" name="Group 33">
            <a:extLst>
              <a:ext uri="{FF2B5EF4-FFF2-40B4-BE49-F238E27FC236}">
                <a16:creationId xmlns:a16="http://schemas.microsoft.com/office/drawing/2014/main" id="{997BE836-295D-0D63-73DE-D61A66E988A5}"/>
              </a:ext>
            </a:extLst>
          </p:cNvPr>
          <p:cNvGrpSpPr/>
          <p:nvPr/>
        </p:nvGrpSpPr>
        <p:grpSpPr>
          <a:xfrm>
            <a:off x="4761021" y="2098827"/>
            <a:ext cx="2300239" cy="4336231"/>
            <a:chOff x="4463837" y="1170920"/>
            <a:chExt cx="2416111" cy="4554664"/>
          </a:xfrm>
        </p:grpSpPr>
        <p:grpSp>
          <p:nvGrpSpPr>
            <p:cNvPr id="18" name="Group 27">
              <a:extLst>
                <a:ext uri="{FF2B5EF4-FFF2-40B4-BE49-F238E27FC236}">
                  <a16:creationId xmlns:a16="http://schemas.microsoft.com/office/drawing/2014/main" id="{122B75F2-214F-E106-B792-B6C9F104C38A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20" name="Freeform: Shape 20">
                <a:extLst>
                  <a:ext uri="{FF2B5EF4-FFF2-40B4-BE49-F238E27FC236}">
                    <a16:creationId xmlns:a16="http://schemas.microsoft.com/office/drawing/2014/main" id="{5BC2C9D3-8E50-BD7E-383E-AB9839A017C7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1">
                <a:extLst>
                  <a:ext uri="{FF2B5EF4-FFF2-40B4-BE49-F238E27FC236}">
                    <a16:creationId xmlns:a16="http://schemas.microsoft.com/office/drawing/2014/main" id="{ADE476C5-AD7E-723F-DEFE-23CC5FAF82D6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3" name="Imagem 15">
                <a:extLst>
                  <a:ext uri="{FF2B5EF4-FFF2-40B4-BE49-F238E27FC236}">
                    <a16:creationId xmlns:a16="http://schemas.microsoft.com/office/drawing/2014/main" id="{A021718B-4D6B-3A67-407B-8DD85C5473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19" name="Imagem 8">
              <a:extLst>
                <a:ext uri="{FF2B5EF4-FFF2-40B4-BE49-F238E27FC236}">
                  <a16:creationId xmlns:a16="http://schemas.microsoft.com/office/drawing/2014/main" id="{A137E414-4B29-A09A-795F-4BD32F486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5" r="4115"/>
            <a:stretch/>
          </p:blipFill>
          <p:spPr>
            <a:xfrm>
              <a:off x="4573341" y="1260427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FDFB8209-B069-419B-5FEE-2AA2E176093A}"/>
              </a:ext>
            </a:extLst>
          </p:cNvPr>
          <p:cNvGrpSpPr/>
          <p:nvPr/>
        </p:nvGrpSpPr>
        <p:grpSpPr>
          <a:xfrm>
            <a:off x="7178296" y="2076911"/>
            <a:ext cx="2297158" cy="4330424"/>
            <a:chOff x="6908231" y="1836376"/>
            <a:chExt cx="2297158" cy="4330424"/>
          </a:xfrm>
        </p:grpSpPr>
        <p:grpSp>
          <p:nvGrpSpPr>
            <p:cNvPr id="25" name="Group 28">
              <a:extLst>
                <a:ext uri="{FF2B5EF4-FFF2-40B4-BE49-F238E27FC236}">
                  <a16:creationId xmlns:a16="http://schemas.microsoft.com/office/drawing/2014/main" id="{20D341B4-6409-AA78-68FF-A8EAD5E8A97C}"/>
                </a:ext>
              </a:extLst>
            </p:cNvPr>
            <p:cNvGrpSpPr/>
            <p:nvPr/>
          </p:nvGrpSpPr>
          <p:grpSpPr>
            <a:xfrm>
              <a:off x="6908231" y="1836376"/>
              <a:ext cx="2297158" cy="4330424"/>
              <a:chOff x="7024157" y="1170920"/>
              <a:chExt cx="2416111" cy="4554664"/>
            </a:xfrm>
          </p:grpSpPr>
          <p:sp>
            <p:nvSpPr>
              <p:cNvPr id="43" name="Freeform: Shape 24">
                <a:extLst>
                  <a:ext uri="{FF2B5EF4-FFF2-40B4-BE49-F238E27FC236}">
                    <a16:creationId xmlns:a16="http://schemas.microsoft.com/office/drawing/2014/main" id="{558A0851-F303-8801-1F85-0869FED9B0D6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25">
                <a:extLst>
                  <a:ext uri="{FF2B5EF4-FFF2-40B4-BE49-F238E27FC236}">
                    <a16:creationId xmlns:a16="http://schemas.microsoft.com/office/drawing/2014/main" id="{ED0CF90E-E459-D459-6E10-5BB5EC7C4405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45" name="Imagem 16">
                <a:extLst>
                  <a:ext uri="{FF2B5EF4-FFF2-40B4-BE49-F238E27FC236}">
                    <a16:creationId xmlns:a16="http://schemas.microsoft.com/office/drawing/2014/main" id="{35476ACE-A02C-9369-B4B2-85E5E03600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26" name="Agrupar 25">
              <a:extLst>
                <a:ext uri="{FF2B5EF4-FFF2-40B4-BE49-F238E27FC236}">
                  <a16:creationId xmlns:a16="http://schemas.microsoft.com/office/drawing/2014/main" id="{90A85A6E-C757-5336-017F-3538ABE4593C}"/>
                </a:ext>
              </a:extLst>
            </p:cNvPr>
            <p:cNvGrpSpPr/>
            <p:nvPr/>
          </p:nvGrpSpPr>
          <p:grpSpPr>
            <a:xfrm>
              <a:off x="7009347" y="1937794"/>
              <a:ext cx="2084023" cy="4078258"/>
              <a:chOff x="6881811" y="1937794"/>
              <a:chExt cx="2084023" cy="4078258"/>
            </a:xfrm>
          </p:grpSpPr>
          <p:sp>
            <p:nvSpPr>
              <p:cNvPr id="27" name="Retângulo 26">
                <a:extLst>
                  <a:ext uri="{FF2B5EF4-FFF2-40B4-BE49-F238E27FC236}">
                    <a16:creationId xmlns:a16="http://schemas.microsoft.com/office/drawing/2014/main" id="{15E38A28-E572-25B4-9CAF-78F86B8A1B35}"/>
                  </a:ext>
                </a:extLst>
              </p:cNvPr>
              <p:cNvSpPr/>
              <p:nvPr/>
            </p:nvSpPr>
            <p:spPr>
              <a:xfrm>
                <a:off x="6881811" y="3923960"/>
                <a:ext cx="2084023" cy="704212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8" name="Imagem 27">
                <a:extLst>
                  <a:ext uri="{FF2B5EF4-FFF2-40B4-BE49-F238E27FC236}">
                    <a16:creationId xmlns:a16="http://schemas.microsoft.com/office/drawing/2014/main" id="{DFF42FD6-8339-9950-0344-1249EE4FE4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61" r="4361"/>
              <a:stretch/>
            </p:blipFill>
            <p:spPr>
              <a:xfrm>
                <a:off x="6882391" y="1937794"/>
                <a:ext cx="2083443" cy="4078258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</p:grpSp>
      </p:grp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8D41910D-939D-B3F7-FC33-65C9184075E7}"/>
              </a:ext>
            </a:extLst>
          </p:cNvPr>
          <p:cNvGrpSpPr/>
          <p:nvPr/>
        </p:nvGrpSpPr>
        <p:grpSpPr>
          <a:xfrm>
            <a:off x="-13895" y="3413973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7FC43A60-1916-DA2B-4C14-C679B15BAF99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AF126DDF-79F4-C87D-FEA6-42130803FA4B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A7A9825F-2C82-416B-4D3B-50F9BBD60DBD}"/>
              </a:ext>
            </a:extLst>
          </p:cNvPr>
          <p:cNvSpPr/>
          <p:nvPr/>
        </p:nvSpPr>
        <p:spPr>
          <a:xfrm>
            <a:off x="1474280" y="941523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AQUISIÇÃO COM CHIP ESIM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73B2E2F9-24E2-25DC-B0A7-552293EFCA45}"/>
              </a:ext>
            </a:extLst>
          </p:cNvPr>
          <p:cNvSpPr txBox="1"/>
          <p:nvPr/>
        </p:nvSpPr>
        <p:spPr>
          <a:xfrm>
            <a:off x="1172632" y="2458647"/>
            <a:ext cx="348459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Selecione a opção: </a:t>
            </a:r>
            <a:r>
              <a:rPr lang="pt-BR" sz="1600" i="1" dirty="0">
                <a:cs typeface="Segoe UI" panose="020B0502040204020203" pitchFamily="34" charset="0"/>
              </a:rPr>
              <a:t>Trazer número de outra operadora</a:t>
            </a:r>
            <a:r>
              <a:rPr lang="pt-BR" sz="1600" dirty="0">
                <a:cs typeface="Segoe UI" panose="020B0502040204020203" pitchFamily="34" charset="0"/>
              </a:rPr>
              <a:t> (</a:t>
            </a:r>
            <a:r>
              <a:rPr lang="pt-BR" sz="1600" dirty="0" err="1">
                <a:cs typeface="Segoe UI" panose="020B0502040204020203" pitchFamily="34" charset="0"/>
              </a:rPr>
              <a:t>eSIM</a:t>
            </a:r>
            <a:r>
              <a:rPr lang="pt-BR" sz="1600" dirty="0">
                <a:cs typeface="Segoe UI" panose="020B0502040204020203" pitchFamily="34" charset="0"/>
              </a:rPr>
              <a:t> grátis) </a:t>
            </a:r>
            <a:r>
              <a:rPr lang="pt-BR" sz="1600" i="1" dirty="0">
                <a:cs typeface="Segoe UI" panose="020B0502040204020203" pitchFamily="34" charset="0"/>
              </a:rPr>
              <a:t>ou Adquirir no Claro </a:t>
            </a:r>
            <a:r>
              <a:rPr lang="pt-BR" sz="1600" dirty="0">
                <a:cs typeface="Segoe UI" panose="020B0502040204020203" pitchFamily="34" charset="0"/>
              </a:rPr>
              <a:t>(</a:t>
            </a:r>
            <a:r>
              <a:rPr lang="pt-BR" sz="1600" dirty="0" err="1">
                <a:cs typeface="Segoe UI" panose="020B0502040204020203" pitchFamily="34" charset="0"/>
              </a:rPr>
              <a:t>eSIM</a:t>
            </a:r>
            <a:r>
              <a:rPr lang="pt-BR" sz="1600" dirty="0">
                <a:cs typeface="Segoe UI" panose="020B0502040204020203" pitchFamily="34" charset="0"/>
              </a:rPr>
              <a:t> grátis);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13A00CC7-C365-F927-233D-38AE89A15971}"/>
              </a:ext>
            </a:extLst>
          </p:cNvPr>
          <p:cNvGrpSpPr/>
          <p:nvPr/>
        </p:nvGrpSpPr>
        <p:grpSpPr>
          <a:xfrm>
            <a:off x="-11207" y="2349914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B152B73B-441C-94EE-EDD3-C1578E0D1641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676C16C1-B6A6-67A6-D2FC-92459C0AB48E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5EA483FE-C88B-D056-EF40-DE281C02E62D}"/>
              </a:ext>
            </a:extLst>
          </p:cNvPr>
          <p:cNvSpPr txBox="1"/>
          <p:nvPr/>
        </p:nvSpPr>
        <p:spPr>
          <a:xfrm>
            <a:off x="1172632" y="3521674"/>
            <a:ext cx="340530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Na seleção de tipo de chip</a:t>
            </a:r>
            <a:r>
              <a:rPr lang="pt-BR" sz="1600" dirty="0">
                <a:cs typeface="Segoe UI" panose="020B0502040204020203" pitchFamily="34" charset="0"/>
              </a:rPr>
              <a:t>, escolha a opção “Quero utilizar um chip </a:t>
            </a:r>
            <a:r>
              <a:rPr lang="pt-BR" sz="1600" dirty="0" err="1">
                <a:cs typeface="Segoe UI" panose="020B0502040204020203" pitchFamily="34" charset="0"/>
              </a:rPr>
              <a:t>eSIM</a:t>
            </a:r>
            <a:r>
              <a:rPr lang="pt-BR" sz="1600" dirty="0">
                <a:cs typeface="Segoe UI" panose="020B0502040204020203" pitchFamily="34" charset="0"/>
              </a:rPr>
              <a:t>”;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5451C3DF-A085-A942-2DF6-FF42A0360B88}"/>
              </a:ext>
            </a:extLst>
          </p:cNvPr>
          <p:cNvGrpSpPr/>
          <p:nvPr/>
        </p:nvGrpSpPr>
        <p:grpSpPr>
          <a:xfrm>
            <a:off x="5625465" y="1737395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D65931EE-8A6F-0D7A-707C-9B2550C76070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7937A134-F90E-D4F7-6C54-939C60A60979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A2F7CDBA-CB41-B3A0-0F92-8F96DC7AA8BA}"/>
              </a:ext>
            </a:extLst>
          </p:cNvPr>
          <p:cNvGrpSpPr/>
          <p:nvPr/>
        </p:nvGrpSpPr>
        <p:grpSpPr>
          <a:xfrm>
            <a:off x="8021755" y="1747243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A6A84E6C-E820-DF75-7503-8D0998545129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66D4FD87-562D-FDC8-40CF-73BD0DC02858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7" name="Agrupar 46">
            <a:extLst>
              <a:ext uri="{FF2B5EF4-FFF2-40B4-BE49-F238E27FC236}">
                <a16:creationId xmlns:a16="http://schemas.microsoft.com/office/drawing/2014/main" id="{2D4C0648-9FA5-7585-737F-03E0ECB58C33}"/>
              </a:ext>
            </a:extLst>
          </p:cNvPr>
          <p:cNvGrpSpPr/>
          <p:nvPr/>
        </p:nvGrpSpPr>
        <p:grpSpPr>
          <a:xfrm>
            <a:off x="10453854" y="1733544"/>
            <a:ext cx="603367" cy="603368"/>
            <a:chOff x="10001129" y="1436584"/>
            <a:chExt cx="603367" cy="603368"/>
          </a:xfrm>
        </p:grpSpPr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BCA49805-4EDA-D921-BDE9-459AE6D22F36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9" name="Google Shape;675;p46">
              <a:extLst>
                <a:ext uri="{FF2B5EF4-FFF2-40B4-BE49-F238E27FC236}">
                  <a16:creationId xmlns:a16="http://schemas.microsoft.com/office/drawing/2014/main" id="{916AC4CD-546E-30B7-198C-6223D218B79D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Agrupar 49">
            <a:extLst>
              <a:ext uri="{FF2B5EF4-FFF2-40B4-BE49-F238E27FC236}">
                <a16:creationId xmlns:a16="http://schemas.microsoft.com/office/drawing/2014/main" id="{34BBA09C-91E9-0DE0-B1E4-0C4C2B3FD3B1}"/>
              </a:ext>
            </a:extLst>
          </p:cNvPr>
          <p:cNvGrpSpPr/>
          <p:nvPr/>
        </p:nvGrpSpPr>
        <p:grpSpPr>
          <a:xfrm>
            <a:off x="-3205" y="4477000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51" name="Retângulo: Cantos Superiores Arredondados 50">
              <a:extLst>
                <a:ext uri="{FF2B5EF4-FFF2-40B4-BE49-F238E27FC236}">
                  <a16:creationId xmlns:a16="http://schemas.microsoft.com/office/drawing/2014/main" id="{B2573886-6F13-4911-A0A1-15365E56AFC1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52" name="Google Shape;675;p46">
              <a:extLst>
                <a:ext uri="{FF2B5EF4-FFF2-40B4-BE49-F238E27FC236}">
                  <a16:creationId xmlns:a16="http://schemas.microsoft.com/office/drawing/2014/main" id="{9897EF1A-7B14-1301-7B26-F9733143BDBB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53" name="Google Shape;675;p46">
            <a:extLst>
              <a:ext uri="{FF2B5EF4-FFF2-40B4-BE49-F238E27FC236}">
                <a16:creationId xmlns:a16="http://schemas.microsoft.com/office/drawing/2014/main" id="{0CD54722-1506-E903-18CA-596D71E80786}"/>
              </a:ext>
            </a:extLst>
          </p:cNvPr>
          <p:cNvSpPr txBox="1"/>
          <p:nvPr/>
        </p:nvSpPr>
        <p:spPr>
          <a:xfrm>
            <a:off x="1183322" y="4584701"/>
            <a:ext cx="340530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Automaticamente o </a:t>
            </a:r>
            <a:r>
              <a:rPr lang="pt-BR" sz="1600" b="1" dirty="0">
                <a:cs typeface="Segoe UI" panose="020B0502040204020203" pitchFamily="34" charset="0"/>
              </a:rPr>
              <a:t>app reconhece </a:t>
            </a:r>
            <a:r>
              <a:rPr lang="pt-BR" sz="1600" dirty="0">
                <a:cs typeface="Segoe UI" panose="020B0502040204020203" pitchFamily="34" charset="0"/>
              </a:rPr>
              <a:t>se o dispositivo é compatível com a tecnologia </a:t>
            </a:r>
            <a:r>
              <a:rPr lang="pt-BR" sz="1600" dirty="0" err="1">
                <a:cs typeface="Segoe UI" panose="020B0502040204020203" pitchFamily="34" charset="0"/>
              </a:rPr>
              <a:t>eSIM</a:t>
            </a:r>
            <a:r>
              <a:rPr lang="pt-BR" sz="1600" dirty="0">
                <a:cs typeface="Segoe UI" panose="020B0502040204020203" pitchFamily="34" charset="0"/>
              </a:rPr>
              <a:t>, clique em “Avançar”;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130506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9895A-7D5B-3443-34CB-DFAE4678E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19AE7D04-767C-5025-C481-9C29F61E5DA1}"/>
              </a:ext>
            </a:extLst>
          </p:cNvPr>
          <p:cNvGrpSpPr/>
          <p:nvPr/>
        </p:nvGrpSpPr>
        <p:grpSpPr>
          <a:xfrm>
            <a:off x="9645338" y="2078080"/>
            <a:ext cx="2300238" cy="4328794"/>
            <a:chOff x="9438694" y="1814673"/>
            <a:chExt cx="2300238" cy="4328794"/>
          </a:xfrm>
        </p:grpSpPr>
        <p:grpSp>
          <p:nvGrpSpPr>
            <p:cNvPr id="29" name="Group 31">
              <a:extLst>
                <a:ext uri="{FF2B5EF4-FFF2-40B4-BE49-F238E27FC236}">
                  <a16:creationId xmlns:a16="http://schemas.microsoft.com/office/drawing/2014/main" id="{59211036-7A8D-EF9F-DF83-DCFD1E6B2B16}"/>
                </a:ext>
              </a:extLst>
            </p:cNvPr>
            <p:cNvGrpSpPr/>
            <p:nvPr/>
          </p:nvGrpSpPr>
          <p:grpSpPr>
            <a:xfrm>
              <a:off x="9438694" y="1814673"/>
              <a:ext cx="2300238" cy="4328794"/>
              <a:chOff x="9567331" y="1170920"/>
              <a:chExt cx="2419350" cy="4552950"/>
            </a:xfrm>
          </p:grpSpPr>
          <p:grpSp>
            <p:nvGrpSpPr>
              <p:cNvPr id="31" name="Group 29">
                <a:extLst>
                  <a:ext uri="{FF2B5EF4-FFF2-40B4-BE49-F238E27FC236}">
                    <a16:creationId xmlns:a16="http://schemas.microsoft.com/office/drawing/2014/main" id="{5E4D6CCB-10DA-6731-FFE1-A2E2676E3600}"/>
                  </a:ext>
                </a:extLst>
              </p:cNvPr>
              <p:cNvGrpSpPr/>
              <p:nvPr/>
            </p:nvGrpSpPr>
            <p:grpSpPr>
              <a:xfrm>
                <a:off x="9567331" y="1170920"/>
                <a:ext cx="2419350" cy="4552950"/>
                <a:chOff x="9567331" y="1170920"/>
                <a:chExt cx="2419350" cy="4552950"/>
              </a:xfrm>
            </p:grpSpPr>
            <p:pic>
              <p:nvPicPr>
                <p:cNvPr id="33" name="Graphic 82">
                  <a:extLst>
                    <a:ext uri="{FF2B5EF4-FFF2-40B4-BE49-F238E27FC236}">
                      <a16:creationId xmlns:a16="http://schemas.microsoft.com/office/drawing/2014/main" id="{3D8DF05A-FC8A-1A61-1782-BCD851C2580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67331" y="1170920"/>
                  <a:ext cx="2419350" cy="4552950"/>
                </a:xfrm>
                <a:prstGeom prst="rect">
                  <a:avLst/>
                </a:prstGeom>
              </p:spPr>
            </p:pic>
            <p:pic>
              <p:nvPicPr>
                <p:cNvPr id="34" name="Imagem 17">
                  <a:extLst>
                    <a:ext uri="{FF2B5EF4-FFF2-40B4-BE49-F238E27FC236}">
                      <a16:creationId xmlns:a16="http://schemas.microsoft.com/office/drawing/2014/main" id="{2C9AC105-4076-478E-E4BE-EF4E870AEA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16948" t="66260" r="12202" b="6004"/>
                <a:stretch/>
              </p:blipFill>
              <p:spPr>
                <a:xfrm>
                  <a:off x="9798310" y="4173568"/>
                  <a:ext cx="1957388" cy="1086988"/>
                </a:xfrm>
                <a:prstGeom prst="rect">
                  <a:avLst/>
                </a:prstGeom>
              </p:spPr>
            </p:pic>
          </p:grpSp>
          <p:pic>
            <p:nvPicPr>
              <p:cNvPr id="32" name="Imagem 17">
                <a:extLst>
                  <a:ext uri="{FF2B5EF4-FFF2-40B4-BE49-F238E27FC236}">
                    <a16:creationId xmlns:a16="http://schemas.microsoft.com/office/drawing/2014/main" id="{02483842-1373-CA7D-05E3-8805029B9A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73" r="5373"/>
              <a:stretch/>
            </p:blipFill>
            <p:spPr>
              <a:xfrm>
                <a:off x="9690879" y="1297069"/>
                <a:ext cx="2169364" cy="4302879"/>
              </a:xfrm>
              <a:prstGeom prst="roundRect">
                <a:avLst>
                  <a:gd name="adj" fmla="val 7247"/>
                </a:avLst>
              </a:prstGeom>
            </p:spPr>
          </p:pic>
        </p:grpSp>
        <p:pic>
          <p:nvPicPr>
            <p:cNvPr id="30" name="Imagem 17">
              <a:extLst>
                <a:ext uri="{FF2B5EF4-FFF2-40B4-BE49-F238E27FC236}">
                  <a16:creationId xmlns:a16="http://schemas.microsoft.com/office/drawing/2014/main" id="{F01C2D61-4153-6108-0CC0-BDA318D1B9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" t="84411" r="681" b="1384"/>
            <a:stretch/>
          </p:blipFill>
          <p:spPr>
            <a:xfrm>
              <a:off x="9562508" y="5004100"/>
              <a:ext cx="2056210" cy="1021546"/>
            </a:xfrm>
            <a:prstGeom prst="roundRect">
              <a:avLst>
                <a:gd name="adj" fmla="val 9377"/>
              </a:avLst>
            </a:prstGeom>
          </p:spPr>
        </p:pic>
      </p:grpSp>
      <p:grpSp>
        <p:nvGrpSpPr>
          <p:cNvPr id="35" name="Group 33">
            <a:extLst>
              <a:ext uri="{FF2B5EF4-FFF2-40B4-BE49-F238E27FC236}">
                <a16:creationId xmlns:a16="http://schemas.microsoft.com/office/drawing/2014/main" id="{CD47F82E-A378-EDE2-133A-6AA1A6367181}"/>
              </a:ext>
            </a:extLst>
          </p:cNvPr>
          <p:cNvGrpSpPr/>
          <p:nvPr/>
        </p:nvGrpSpPr>
        <p:grpSpPr>
          <a:xfrm>
            <a:off x="4741731" y="2098827"/>
            <a:ext cx="2300239" cy="4336231"/>
            <a:chOff x="4463837" y="1170920"/>
            <a:chExt cx="2416111" cy="4554664"/>
          </a:xfrm>
        </p:grpSpPr>
        <p:grpSp>
          <p:nvGrpSpPr>
            <p:cNvPr id="36" name="Group 27">
              <a:extLst>
                <a:ext uri="{FF2B5EF4-FFF2-40B4-BE49-F238E27FC236}">
                  <a16:creationId xmlns:a16="http://schemas.microsoft.com/office/drawing/2014/main" id="{27D46614-95B1-6BFC-0661-82964DC073DB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38" name="Freeform: Shape 20">
                <a:extLst>
                  <a:ext uri="{FF2B5EF4-FFF2-40B4-BE49-F238E27FC236}">
                    <a16:creationId xmlns:a16="http://schemas.microsoft.com/office/drawing/2014/main" id="{597ECC0A-788E-43FD-A750-DF46E44415C7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21">
                <a:extLst>
                  <a:ext uri="{FF2B5EF4-FFF2-40B4-BE49-F238E27FC236}">
                    <a16:creationId xmlns:a16="http://schemas.microsoft.com/office/drawing/2014/main" id="{0D7BD607-5622-7FE4-6E24-CBFF2E9213F4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40" name="Imagem 15">
                <a:extLst>
                  <a:ext uri="{FF2B5EF4-FFF2-40B4-BE49-F238E27FC236}">
                    <a16:creationId xmlns:a16="http://schemas.microsoft.com/office/drawing/2014/main" id="{46AE0461-FA7E-D5A4-8358-B2182E4CEE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37" name="Imagem 8">
              <a:extLst>
                <a:ext uri="{FF2B5EF4-FFF2-40B4-BE49-F238E27FC236}">
                  <a16:creationId xmlns:a16="http://schemas.microsoft.com/office/drawing/2014/main" id="{6893FC9A-8FD8-29B6-0A81-3298F16A89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6" r="3476"/>
            <a:stretch/>
          </p:blipFill>
          <p:spPr>
            <a:xfrm>
              <a:off x="4573341" y="1260427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E7D286A7-046F-8DF1-EEC9-12C698AF8D90}"/>
              </a:ext>
            </a:extLst>
          </p:cNvPr>
          <p:cNvGrpSpPr/>
          <p:nvPr/>
        </p:nvGrpSpPr>
        <p:grpSpPr>
          <a:xfrm>
            <a:off x="7195075" y="2076450"/>
            <a:ext cx="2297158" cy="4330424"/>
            <a:chOff x="6908231" y="1836376"/>
            <a:chExt cx="2297158" cy="4330424"/>
          </a:xfrm>
        </p:grpSpPr>
        <p:grpSp>
          <p:nvGrpSpPr>
            <p:cNvPr id="54" name="Group 28">
              <a:extLst>
                <a:ext uri="{FF2B5EF4-FFF2-40B4-BE49-F238E27FC236}">
                  <a16:creationId xmlns:a16="http://schemas.microsoft.com/office/drawing/2014/main" id="{0C819165-25BD-3ED5-7E92-E085EC180943}"/>
                </a:ext>
              </a:extLst>
            </p:cNvPr>
            <p:cNvGrpSpPr/>
            <p:nvPr/>
          </p:nvGrpSpPr>
          <p:grpSpPr>
            <a:xfrm>
              <a:off x="6908231" y="1836376"/>
              <a:ext cx="2297158" cy="4330424"/>
              <a:chOff x="7024157" y="1170920"/>
              <a:chExt cx="2416111" cy="4554664"/>
            </a:xfrm>
          </p:grpSpPr>
          <p:sp>
            <p:nvSpPr>
              <p:cNvPr id="58" name="Freeform: Shape 24">
                <a:extLst>
                  <a:ext uri="{FF2B5EF4-FFF2-40B4-BE49-F238E27FC236}">
                    <a16:creationId xmlns:a16="http://schemas.microsoft.com/office/drawing/2014/main" id="{DD22FB91-1FCD-B3C5-0C9D-6F1CC546757C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25">
                <a:extLst>
                  <a:ext uri="{FF2B5EF4-FFF2-40B4-BE49-F238E27FC236}">
                    <a16:creationId xmlns:a16="http://schemas.microsoft.com/office/drawing/2014/main" id="{68AB0C54-CCA7-3398-9F14-443CE98EE157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65" name="Imagem 16">
                <a:extLst>
                  <a:ext uri="{FF2B5EF4-FFF2-40B4-BE49-F238E27FC236}">
                    <a16:creationId xmlns:a16="http://schemas.microsoft.com/office/drawing/2014/main" id="{0C71D0D2-F226-59BC-C5A0-0CB15D4FA0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55" name="Agrupar 54">
              <a:extLst>
                <a:ext uri="{FF2B5EF4-FFF2-40B4-BE49-F238E27FC236}">
                  <a16:creationId xmlns:a16="http://schemas.microsoft.com/office/drawing/2014/main" id="{74EF5A9F-9577-72F8-3E61-C2065B313DC0}"/>
                </a:ext>
              </a:extLst>
            </p:cNvPr>
            <p:cNvGrpSpPr/>
            <p:nvPr/>
          </p:nvGrpSpPr>
          <p:grpSpPr>
            <a:xfrm>
              <a:off x="7009347" y="1937794"/>
              <a:ext cx="2084023" cy="4078258"/>
              <a:chOff x="6881811" y="1937794"/>
              <a:chExt cx="2084023" cy="4078258"/>
            </a:xfrm>
          </p:grpSpPr>
          <p:sp>
            <p:nvSpPr>
              <p:cNvPr id="56" name="Retângulo 55">
                <a:extLst>
                  <a:ext uri="{FF2B5EF4-FFF2-40B4-BE49-F238E27FC236}">
                    <a16:creationId xmlns:a16="http://schemas.microsoft.com/office/drawing/2014/main" id="{0D460F4A-9842-B41D-96EA-59F22205CB30}"/>
                  </a:ext>
                </a:extLst>
              </p:cNvPr>
              <p:cNvSpPr/>
              <p:nvPr/>
            </p:nvSpPr>
            <p:spPr>
              <a:xfrm>
                <a:off x="6881811" y="3923960"/>
                <a:ext cx="2084023" cy="704212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57" name="Imagem 56">
                <a:extLst>
                  <a:ext uri="{FF2B5EF4-FFF2-40B4-BE49-F238E27FC236}">
                    <a16:creationId xmlns:a16="http://schemas.microsoft.com/office/drawing/2014/main" id="{748AA988-C837-07C6-0D47-65EAC5A537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097" b="3097"/>
              <a:stretch/>
            </p:blipFill>
            <p:spPr>
              <a:xfrm>
                <a:off x="6882391" y="1937794"/>
                <a:ext cx="2083443" cy="4078258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</p:grpSp>
      </p:grp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73B7AED0-8069-958A-C275-AC895D12EFAB}"/>
              </a:ext>
            </a:extLst>
          </p:cNvPr>
          <p:cNvGrpSpPr/>
          <p:nvPr/>
        </p:nvGrpSpPr>
        <p:grpSpPr>
          <a:xfrm>
            <a:off x="-13895" y="3413973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86A22A49-3208-CD2F-25B3-E103889E68E5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2132FBE7-6362-2BEC-E524-00073030F422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DC3E243E-81B6-52E0-0714-C7B04EAA21A1}"/>
              </a:ext>
            </a:extLst>
          </p:cNvPr>
          <p:cNvSpPr/>
          <p:nvPr/>
        </p:nvSpPr>
        <p:spPr>
          <a:xfrm>
            <a:off x="1474280" y="941523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AQUISIÇÃO COM CHIP ESIM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F822B7F1-8958-80C1-DF77-2FA5F09B44FB}"/>
              </a:ext>
            </a:extLst>
          </p:cNvPr>
          <p:cNvSpPr txBox="1"/>
          <p:nvPr/>
        </p:nvSpPr>
        <p:spPr>
          <a:xfrm>
            <a:off x="1172632" y="2458647"/>
            <a:ext cx="3036113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Selecione o DDD </a:t>
            </a:r>
            <a:r>
              <a:rPr lang="pt-BR" sz="1600" dirty="0">
                <a:cs typeface="Segoe UI" panose="020B0502040204020203" pitchFamily="34" charset="0"/>
              </a:rPr>
              <a:t>que deseja utilizar seu chip </a:t>
            </a:r>
            <a:r>
              <a:rPr lang="pt-BR" sz="1600" dirty="0" err="1">
                <a:cs typeface="Segoe UI" panose="020B0502040204020203" pitchFamily="34" charset="0"/>
              </a:rPr>
              <a:t>eSIM</a:t>
            </a:r>
            <a:r>
              <a:rPr lang="pt-BR" sz="1600" dirty="0">
                <a:cs typeface="Segoe UI" panose="020B0502040204020203" pitchFamily="34" charset="0"/>
              </a:rPr>
              <a:t> e </a:t>
            </a:r>
            <a:r>
              <a:rPr lang="pt-BR" sz="1600" b="1" dirty="0">
                <a:cs typeface="Segoe UI" panose="020B0502040204020203" pitchFamily="34" charset="0"/>
              </a:rPr>
              <a:t>clique</a:t>
            </a:r>
            <a:r>
              <a:rPr lang="pt-BR" sz="1600" dirty="0">
                <a:cs typeface="Segoe UI" panose="020B0502040204020203" pitchFamily="34" charset="0"/>
              </a:rPr>
              <a:t> em </a:t>
            </a:r>
            <a:r>
              <a:rPr lang="pt-BR" sz="1600" b="1" dirty="0"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Avançar</a:t>
            </a:r>
            <a:r>
              <a:rPr lang="pt-BR" sz="1600" b="1" dirty="0">
                <a:cs typeface="Segoe UI" panose="020B0502040204020203" pitchFamily="34" charset="0"/>
              </a:rPr>
              <a:t>”;</a:t>
            </a:r>
          </a:p>
          <a:p>
            <a:pPr lvl="0">
              <a:defRPr/>
            </a:pPr>
            <a:endParaRPr kumimoji="0" lang="pt-B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C244B4B7-3F6B-C7BF-8D88-015976E36910}"/>
              </a:ext>
            </a:extLst>
          </p:cNvPr>
          <p:cNvGrpSpPr/>
          <p:nvPr/>
        </p:nvGrpSpPr>
        <p:grpSpPr>
          <a:xfrm>
            <a:off x="-11207" y="2349914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42BC870D-CD2B-7D37-E738-00048673BDBD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88FB1C3A-63D5-034D-A0A8-70A019C6B3A5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9E8E668A-9469-233F-8098-6CB82A109A83}"/>
              </a:ext>
            </a:extLst>
          </p:cNvPr>
          <p:cNvSpPr txBox="1"/>
          <p:nvPr/>
        </p:nvSpPr>
        <p:spPr>
          <a:xfrm>
            <a:off x="1172631" y="3521674"/>
            <a:ext cx="3577101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Visualiza o resumo do pedido </a:t>
            </a:r>
            <a:r>
              <a:rPr lang="pt-BR" sz="1600" dirty="0">
                <a:cs typeface="Segoe UI" panose="020B0502040204020203" pitchFamily="34" charset="0"/>
              </a:rPr>
              <a:t>e selecione “Aceito Regulamentos e Termos” e </a:t>
            </a:r>
            <a:r>
              <a:rPr lang="pt-BR" sz="1600" b="1" dirty="0">
                <a:cs typeface="Segoe UI" panose="020B0502040204020203" pitchFamily="34" charset="0"/>
              </a:rPr>
              <a:t>clique</a:t>
            </a:r>
            <a:r>
              <a:rPr lang="pt-BR" sz="1600" dirty="0">
                <a:cs typeface="Segoe UI" panose="020B0502040204020203" pitchFamily="34" charset="0"/>
              </a:rPr>
              <a:t> em </a:t>
            </a:r>
            <a:r>
              <a:rPr lang="pt-BR" sz="1600" b="1" dirty="0"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Avançar</a:t>
            </a:r>
            <a:r>
              <a:rPr lang="pt-BR" sz="1600" b="1" dirty="0">
                <a:cs typeface="Segoe UI" panose="020B0502040204020203" pitchFamily="34" charset="0"/>
              </a:rPr>
              <a:t>”;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FC332D34-BBAE-37FC-46BE-1A0F415802AE}"/>
              </a:ext>
            </a:extLst>
          </p:cNvPr>
          <p:cNvGrpSpPr/>
          <p:nvPr/>
        </p:nvGrpSpPr>
        <p:grpSpPr>
          <a:xfrm>
            <a:off x="5625465" y="1737395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41BCDC8A-2848-2441-4B86-489EA9824D97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BB3F3FF2-1269-63A2-474C-262192927553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261B958A-9C41-A077-9209-C8FE925FF249}"/>
              </a:ext>
            </a:extLst>
          </p:cNvPr>
          <p:cNvGrpSpPr/>
          <p:nvPr/>
        </p:nvGrpSpPr>
        <p:grpSpPr>
          <a:xfrm>
            <a:off x="8021755" y="1747243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C85C1AF7-91A1-C07A-CEE3-0AF3CBC658F5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78032D6D-90C6-0CB2-0576-35FAD6859962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7" name="Agrupar 46">
            <a:extLst>
              <a:ext uri="{FF2B5EF4-FFF2-40B4-BE49-F238E27FC236}">
                <a16:creationId xmlns:a16="http://schemas.microsoft.com/office/drawing/2014/main" id="{9A405196-2B31-2450-FDDA-C6DC1E421A59}"/>
              </a:ext>
            </a:extLst>
          </p:cNvPr>
          <p:cNvGrpSpPr/>
          <p:nvPr/>
        </p:nvGrpSpPr>
        <p:grpSpPr>
          <a:xfrm>
            <a:off x="10453854" y="1733544"/>
            <a:ext cx="603367" cy="603368"/>
            <a:chOff x="10001129" y="1436584"/>
            <a:chExt cx="603367" cy="603368"/>
          </a:xfrm>
        </p:grpSpPr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69DB3BE3-A530-8A51-83AC-141DED064C8F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9" name="Google Shape;675;p46">
              <a:extLst>
                <a:ext uri="{FF2B5EF4-FFF2-40B4-BE49-F238E27FC236}">
                  <a16:creationId xmlns:a16="http://schemas.microsoft.com/office/drawing/2014/main" id="{5C37C371-9B15-9940-9E77-94F28DB784C0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Agrupar 49">
            <a:extLst>
              <a:ext uri="{FF2B5EF4-FFF2-40B4-BE49-F238E27FC236}">
                <a16:creationId xmlns:a16="http://schemas.microsoft.com/office/drawing/2014/main" id="{6FD07EDA-66B2-CCF3-FAC5-79CBF5175281}"/>
              </a:ext>
            </a:extLst>
          </p:cNvPr>
          <p:cNvGrpSpPr/>
          <p:nvPr/>
        </p:nvGrpSpPr>
        <p:grpSpPr>
          <a:xfrm>
            <a:off x="-3205" y="4477000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51" name="Retângulo: Cantos Superiores Arredondados 50">
              <a:extLst>
                <a:ext uri="{FF2B5EF4-FFF2-40B4-BE49-F238E27FC236}">
                  <a16:creationId xmlns:a16="http://schemas.microsoft.com/office/drawing/2014/main" id="{BDB94710-D682-6AD5-3A7E-E58E6041D6F1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52" name="Google Shape;675;p46">
              <a:extLst>
                <a:ext uri="{FF2B5EF4-FFF2-40B4-BE49-F238E27FC236}">
                  <a16:creationId xmlns:a16="http://schemas.microsoft.com/office/drawing/2014/main" id="{0F692AEE-944B-78BF-605E-8ADB32FB1AE8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53" name="Google Shape;675;p46">
            <a:extLst>
              <a:ext uri="{FF2B5EF4-FFF2-40B4-BE49-F238E27FC236}">
                <a16:creationId xmlns:a16="http://schemas.microsoft.com/office/drawing/2014/main" id="{BA2E2A39-04DD-1DA6-FCC3-7B6DE7702180}"/>
              </a:ext>
            </a:extLst>
          </p:cNvPr>
          <p:cNvSpPr txBox="1"/>
          <p:nvPr/>
        </p:nvSpPr>
        <p:spPr>
          <a:xfrm>
            <a:off x="1183322" y="4584701"/>
            <a:ext cx="340530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Na tela </a:t>
            </a:r>
            <a:r>
              <a:rPr lang="pt-BR" sz="1600" b="1" dirty="0">
                <a:cs typeface="Segoe UI" panose="020B0502040204020203" pitchFamily="34" charset="0"/>
              </a:rPr>
              <a:t>de “Precisamos validar sua identidade”, clique</a:t>
            </a:r>
            <a:r>
              <a:rPr lang="pt-BR" sz="1600" dirty="0">
                <a:cs typeface="Segoe UI" panose="020B0502040204020203" pitchFamily="34" charset="0"/>
              </a:rPr>
              <a:t> em </a:t>
            </a:r>
            <a:r>
              <a:rPr lang="pt-BR" sz="1600" b="1" dirty="0"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Avançar</a:t>
            </a:r>
            <a:r>
              <a:rPr lang="pt-BR" sz="1600" b="1" dirty="0">
                <a:cs typeface="Segoe UI" panose="020B0502040204020203" pitchFamily="34" charset="0"/>
              </a:rPr>
              <a:t>”;</a:t>
            </a:r>
            <a:endParaRPr lang="pt-BR" sz="1600" b="1" dirty="0"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273158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B12FC-311A-F357-0D3E-8B8222B96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33">
            <a:extLst>
              <a:ext uri="{FF2B5EF4-FFF2-40B4-BE49-F238E27FC236}">
                <a16:creationId xmlns:a16="http://schemas.microsoft.com/office/drawing/2014/main" id="{ACB3199C-7120-BAD1-BACF-9D83D5546CA3}"/>
              </a:ext>
            </a:extLst>
          </p:cNvPr>
          <p:cNvGrpSpPr/>
          <p:nvPr/>
        </p:nvGrpSpPr>
        <p:grpSpPr>
          <a:xfrm>
            <a:off x="4733557" y="2078080"/>
            <a:ext cx="2300239" cy="4336231"/>
            <a:chOff x="4463837" y="1170920"/>
            <a:chExt cx="2416111" cy="4554664"/>
          </a:xfrm>
        </p:grpSpPr>
        <p:grpSp>
          <p:nvGrpSpPr>
            <p:cNvPr id="18" name="Group 27">
              <a:extLst>
                <a:ext uri="{FF2B5EF4-FFF2-40B4-BE49-F238E27FC236}">
                  <a16:creationId xmlns:a16="http://schemas.microsoft.com/office/drawing/2014/main" id="{969F4EA5-BF0D-116A-0DBD-DD7393D2E56A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20" name="Freeform: Shape 20">
                <a:extLst>
                  <a:ext uri="{FF2B5EF4-FFF2-40B4-BE49-F238E27FC236}">
                    <a16:creationId xmlns:a16="http://schemas.microsoft.com/office/drawing/2014/main" id="{190A2EC3-8D95-B23B-566B-7C02488074D6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1">
                <a:extLst>
                  <a:ext uri="{FF2B5EF4-FFF2-40B4-BE49-F238E27FC236}">
                    <a16:creationId xmlns:a16="http://schemas.microsoft.com/office/drawing/2014/main" id="{4E59F94A-E3FC-EAE1-E4DA-B0343D9574E2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3" name="Imagem 15">
                <a:extLst>
                  <a:ext uri="{FF2B5EF4-FFF2-40B4-BE49-F238E27FC236}">
                    <a16:creationId xmlns:a16="http://schemas.microsoft.com/office/drawing/2014/main" id="{ED803F97-17D3-854A-9193-C8A280FAE65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19" name="Imagem 8">
              <a:extLst>
                <a:ext uri="{FF2B5EF4-FFF2-40B4-BE49-F238E27FC236}">
                  <a16:creationId xmlns:a16="http://schemas.microsoft.com/office/drawing/2014/main" id="{8B0CF294-6ED6-BAED-3507-79CC930C1E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1" r="4891"/>
            <a:stretch/>
          </p:blipFill>
          <p:spPr>
            <a:xfrm>
              <a:off x="4573341" y="1260427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5568BE2D-7670-6906-C213-95D48E36AC2D}"/>
              </a:ext>
            </a:extLst>
          </p:cNvPr>
          <p:cNvGrpSpPr/>
          <p:nvPr/>
        </p:nvGrpSpPr>
        <p:grpSpPr>
          <a:xfrm>
            <a:off x="7178727" y="2086564"/>
            <a:ext cx="2297158" cy="4330424"/>
            <a:chOff x="6908231" y="1836376"/>
            <a:chExt cx="2297158" cy="4330424"/>
          </a:xfrm>
        </p:grpSpPr>
        <p:grpSp>
          <p:nvGrpSpPr>
            <p:cNvPr id="25" name="Group 28">
              <a:extLst>
                <a:ext uri="{FF2B5EF4-FFF2-40B4-BE49-F238E27FC236}">
                  <a16:creationId xmlns:a16="http://schemas.microsoft.com/office/drawing/2014/main" id="{23A557E5-6F0F-E637-A1C0-5A77DEA66B4E}"/>
                </a:ext>
              </a:extLst>
            </p:cNvPr>
            <p:cNvGrpSpPr/>
            <p:nvPr/>
          </p:nvGrpSpPr>
          <p:grpSpPr>
            <a:xfrm>
              <a:off x="6908231" y="1836376"/>
              <a:ext cx="2297158" cy="4330424"/>
              <a:chOff x="7024157" y="1170920"/>
              <a:chExt cx="2416111" cy="4554664"/>
            </a:xfrm>
          </p:grpSpPr>
          <p:sp>
            <p:nvSpPr>
              <p:cNvPr id="43" name="Freeform: Shape 24">
                <a:extLst>
                  <a:ext uri="{FF2B5EF4-FFF2-40B4-BE49-F238E27FC236}">
                    <a16:creationId xmlns:a16="http://schemas.microsoft.com/office/drawing/2014/main" id="{AB8A6B2D-F438-F2CE-77E5-A9FA929335C8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25">
                <a:extLst>
                  <a:ext uri="{FF2B5EF4-FFF2-40B4-BE49-F238E27FC236}">
                    <a16:creationId xmlns:a16="http://schemas.microsoft.com/office/drawing/2014/main" id="{1FF0D997-FE16-B23B-A642-456E8A43FED1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45" name="Imagem 16">
                <a:extLst>
                  <a:ext uri="{FF2B5EF4-FFF2-40B4-BE49-F238E27FC236}">
                    <a16:creationId xmlns:a16="http://schemas.microsoft.com/office/drawing/2014/main" id="{2166DABD-B5AA-8A46-FAAC-5C1474383D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26" name="Agrupar 25">
              <a:extLst>
                <a:ext uri="{FF2B5EF4-FFF2-40B4-BE49-F238E27FC236}">
                  <a16:creationId xmlns:a16="http://schemas.microsoft.com/office/drawing/2014/main" id="{A3714E88-AEA0-FF74-FEB6-A5C195D777D9}"/>
                </a:ext>
              </a:extLst>
            </p:cNvPr>
            <p:cNvGrpSpPr/>
            <p:nvPr/>
          </p:nvGrpSpPr>
          <p:grpSpPr>
            <a:xfrm>
              <a:off x="7009347" y="1937794"/>
              <a:ext cx="2084023" cy="4078258"/>
              <a:chOff x="6881811" y="1937794"/>
              <a:chExt cx="2084023" cy="4078258"/>
            </a:xfrm>
          </p:grpSpPr>
          <p:sp>
            <p:nvSpPr>
              <p:cNvPr id="27" name="Retângulo 26">
                <a:extLst>
                  <a:ext uri="{FF2B5EF4-FFF2-40B4-BE49-F238E27FC236}">
                    <a16:creationId xmlns:a16="http://schemas.microsoft.com/office/drawing/2014/main" id="{035E5283-9754-6A7B-3567-BB5F426BA9B4}"/>
                  </a:ext>
                </a:extLst>
              </p:cNvPr>
              <p:cNvSpPr/>
              <p:nvPr/>
            </p:nvSpPr>
            <p:spPr>
              <a:xfrm>
                <a:off x="6881811" y="3923960"/>
                <a:ext cx="2084023" cy="704212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8" name="Imagem 27">
                <a:extLst>
                  <a:ext uri="{FF2B5EF4-FFF2-40B4-BE49-F238E27FC236}">
                    <a16:creationId xmlns:a16="http://schemas.microsoft.com/office/drawing/2014/main" id="{18DD92D4-5427-23FA-08E7-45B3C0833D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99" r="4599"/>
              <a:stretch/>
            </p:blipFill>
            <p:spPr>
              <a:xfrm>
                <a:off x="6882391" y="1937794"/>
                <a:ext cx="2083443" cy="4078258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</p:grpSp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DAC0EE27-367E-556F-77D0-AD66228B029B}"/>
              </a:ext>
            </a:extLst>
          </p:cNvPr>
          <p:cNvGrpSpPr/>
          <p:nvPr/>
        </p:nvGrpSpPr>
        <p:grpSpPr>
          <a:xfrm>
            <a:off x="9604907" y="2078080"/>
            <a:ext cx="2300238" cy="4328794"/>
            <a:chOff x="9438694" y="1814673"/>
            <a:chExt cx="2300238" cy="4328794"/>
          </a:xfrm>
        </p:grpSpPr>
        <p:grpSp>
          <p:nvGrpSpPr>
            <p:cNvPr id="6" name="Group 31">
              <a:extLst>
                <a:ext uri="{FF2B5EF4-FFF2-40B4-BE49-F238E27FC236}">
                  <a16:creationId xmlns:a16="http://schemas.microsoft.com/office/drawing/2014/main" id="{5A1326F1-050B-848A-079D-00759C49D55D}"/>
                </a:ext>
              </a:extLst>
            </p:cNvPr>
            <p:cNvGrpSpPr/>
            <p:nvPr/>
          </p:nvGrpSpPr>
          <p:grpSpPr>
            <a:xfrm>
              <a:off x="9438694" y="1814673"/>
              <a:ext cx="2300238" cy="4328794"/>
              <a:chOff x="9567331" y="1170920"/>
              <a:chExt cx="2419350" cy="4552950"/>
            </a:xfrm>
          </p:grpSpPr>
          <p:grpSp>
            <p:nvGrpSpPr>
              <p:cNvPr id="13" name="Group 29">
                <a:extLst>
                  <a:ext uri="{FF2B5EF4-FFF2-40B4-BE49-F238E27FC236}">
                    <a16:creationId xmlns:a16="http://schemas.microsoft.com/office/drawing/2014/main" id="{E448916B-0686-FEA7-0B9E-1AC13FE09BDD}"/>
                  </a:ext>
                </a:extLst>
              </p:cNvPr>
              <p:cNvGrpSpPr/>
              <p:nvPr/>
            </p:nvGrpSpPr>
            <p:grpSpPr>
              <a:xfrm>
                <a:off x="9567331" y="1170920"/>
                <a:ext cx="2419350" cy="4552950"/>
                <a:chOff x="9567331" y="1170920"/>
                <a:chExt cx="2419350" cy="4552950"/>
              </a:xfrm>
            </p:grpSpPr>
            <p:pic>
              <p:nvPicPr>
                <p:cNvPr id="15" name="Graphic 82">
                  <a:extLst>
                    <a:ext uri="{FF2B5EF4-FFF2-40B4-BE49-F238E27FC236}">
                      <a16:creationId xmlns:a16="http://schemas.microsoft.com/office/drawing/2014/main" id="{4904F20F-EA43-4EBE-57F5-10403206DF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67331" y="1170920"/>
                  <a:ext cx="2419350" cy="4552950"/>
                </a:xfrm>
                <a:prstGeom prst="rect">
                  <a:avLst/>
                </a:prstGeom>
              </p:spPr>
            </p:pic>
            <p:pic>
              <p:nvPicPr>
                <p:cNvPr id="16" name="Imagem 17">
                  <a:extLst>
                    <a:ext uri="{FF2B5EF4-FFF2-40B4-BE49-F238E27FC236}">
                      <a16:creationId xmlns:a16="http://schemas.microsoft.com/office/drawing/2014/main" id="{43657B0F-4DC6-5338-678D-101DB4012D9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16948" t="66260" r="12202" b="6004"/>
                <a:stretch/>
              </p:blipFill>
              <p:spPr>
                <a:xfrm>
                  <a:off x="9798310" y="4173568"/>
                  <a:ext cx="1957388" cy="1086988"/>
                </a:xfrm>
                <a:prstGeom prst="rect">
                  <a:avLst/>
                </a:prstGeom>
              </p:spPr>
            </p:pic>
          </p:grpSp>
          <p:pic>
            <p:nvPicPr>
              <p:cNvPr id="14" name="Imagem 17">
                <a:extLst>
                  <a:ext uri="{FF2B5EF4-FFF2-40B4-BE49-F238E27FC236}">
                    <a16:creationId xmlns:a16="http://schemas.microsoft.com/office/drawing/2014/main" id="{44B198AC-226B-6479-2AA4-EC107D28D0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95" r="5195"/>
              <a:stretch/>
            </p:blipFill>
            <p:spPr>
              <a:xfrm>
                <a:off x="9690879" y="1297069"/>
                <a:ext cx="2169364" cy="4302879"/>
              </a:xfrm>
              <a:prstGeom prst="roundRect">
                <a:avLst>
                  <a:gd name="adj" fmla="val 7247"/>
                </a:avLst>
              </a:prstGeom>
            </p:spPr>
          </p:pic>
        </p:grpSp>
        <p:pic>
          <p:nvPicPr>
            <p:cNvPr id="7" name="Imagem 17">
              <a:extLst>
                <a:ext uri="{FF2B5EF4-FFF2-40B4-BE49-F238E27FC236}">
                  <a16:creationId xmlns:a16="http://schemas.microsoft.com/office/drawing/2014/main" id="{66D18EE3-F96E-89F4-6DA2-13007100C9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" t="84411" r="681" b="1384"/>
            <a:stretch/>
          </p:blipFill>
          <p:spPr>
            <a:xfrm>
              <a:off x="9562508" y="5004100"/>
              <a:ext cx="2056210" cy="1021546"/>
            </a:xfrm>
            <a:prstGeom prst="roundRect">
              <a:avLst>
                <a:gd name="adj" fmla="val 9377"/>
              </a:avLst>
            </a:prstGeom>
          </p:spPr>
        </p:pic>
      </p:grp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8F429BE9-94C0-71DF-9CF9-7905A367ED45}"/>
              </a:ext>
            </a:extLst>
          </p:cNvPr>
          <p:cNvGrpSpPr/>
          <p:nvPr/>
        </p:nvGrpSpPr>
        <p:grpSpPr>
          <a:xfrm>
            <a:off x="-13895" y="3413973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0CED394E-5691-71D4-4235-9BB0F4ED49A3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7EF533AD-0D74-6377-D5A8-20385E4C29AB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10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929926D5-1710-724C-839F-D6848D320471}"/>
              </a:ext>
            </a:extLst>
          </p:cNvPr>
          <p:cNvSpPr/>
          <p:nvPr/>
        </p:nvSpPr>
        <p:spPr>
          <a:xfrm>
            <a:off x="1474280" y="941523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AQUISIÇÃO COM CHIP ESIM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9E46B66B-C420-CB9D-CFB5-C457635D4F9F}"/>
              </a:ext>
            </a:extLst>
          </p:cNvPr>
          <p:cNvSpPr txBox="1"/>
          <p:nvPr/>
        </p:nvSpPr>
        <p:spPr>
          <a:xfrm>
            <a:off x="1172632" y="2458647"/>
            <a:ext cx="322887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Respondas </a:t>
            </a:r>
            <a:r>
              <a:rPr lang="pt-BR" sz="1600" dirty="0">
                <a:cs typeface="Segoe UI" panose="020B0502040204020203" pitchFamily="34" charset="0"/>
              </a:rPr>
              <a:t>as perguntas do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“Quiz";</a:t>
            </a:r>
          </a:p>
          <a:p>
            <a:pPr lvl="0">
              <a:defRPr/>
            </a:pP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80CA359E-C8AC-C98B-2073-17494FB96C51}"/>
              </a:ext>
            </a:extLst>
          </p:cNvPr>
          <p:cNvGrpSpPr/>
          <p:nvPr/>
        </p:nvGrpSpPr>
        <p:grpSpPr>
          <a:xfrm>
            <a:off x="-11207" y="2349914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C6E28721-9763-DC4F-3538-3754FEF6C5EB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8E447BEC-740E-C06E-AD51-41CD3C85BAAE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8E6F36C7-4AA2-E0C7-32CF-7E9A837C33D3}"/>
              </a:ext>
            </a:extLst>
          </p:cNvPr>
          <p:cNvSpPr txBox="1"/>
          <p:nvPr/>
        </p:nvSpPr>
        <p:spPr>
          <a:xfrm>
            <a:off x="1172631" y="3521674"/>
            <a:ext cx="3377841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Visualiza a modal +5GB </a:t>
            </a:r>
            <a:r>
              <a:rPr lang="pt-BR" sz="1600" dirty="0">
                <a:cs typeface="Segoe UI" panose="020B0502040204020203" pitchFamily="34" charset="0"/>
              </a:rPr>
              <a:t>de Bônus sempre que pagar com Cartão de crédito;</a:t>
            </a:r>
            <a:endParaRPr lang="pt-BR" sz="1600" b="1" dirty="0">
              <a:cs typeface="Segoe UI" panose="020B0502040204020203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C57D417C-BB4F-4C2D-C546-DC3F9E18A05E}"/>
              </a:ext>
            </a:extLst>
          </p:cNvPr>
          <p:cNvGrpSpPr/>
          <p:nvPr/>
        </p:nvGrpSpPr>
        <p:grpSpPr>
          <a:xfrm>
            <a:off x="5625465" y="1737395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B34B57FF-6EB7-5F5C-5D14-04E9468D4902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16D7F47B-B8D2-DEF1-8D48-AEE04238458D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DCD28900-0802-2CD1-9ED6-EEBAF7FD0AA0}"/>
              </a:ext>
            </a:extLst>
          </p:cNvPr>
          <p:cNvGrpSpPr/>
          <p:nvPr/>
        </p:nvGrpSpPr>
        <p:grpSpPr>
          <a:xfrm>
            <a:off x="8021755" y="1747243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9265922E-9356-9300-8499-1D470031AF44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AFE1B303-3491-3423-F127-87B4758511DF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10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7" name="Agrupar 46">
            <a:extLst>
              <a:ext uri="{FF2B5EF4-FFF2-40B4-BE49-F238E27FC236}">
                <a16:creationId xmlns:a16="http://schemas.microsoft.com/office/drawing/2014/main" id="{9ADAD499-3401-F878-AAF5-CC6CB7F366E4}"/>
              </a:ext>
            </a:extLst>
          </p:cNvPr>
          <p:cNvGrpSpPr/>
          <p:nvPr/>
        </p:nvGrpSpPr>
        <p:grpSpPr>
          <a:xfrm>
            <a:off x="10453854" y="1733544"/>
            <a:ext cx="603367" cy="603368"/>
            <a:chOff x="10001129" y="1436584"/>
            <a:chExt cx="603367" cy="603368"/>
          </a:xfrm>
        </p:grpSpPr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E52C7303-3FE6-907E-7335-3C295E8FAD13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9" name="Google Shape;675;p46">
              <a:extLst>
                <a:ext uri="{FF2B5EF4-FFF2-40B4-BE49-F238E27FC236}">
                  <a16:creationId xmlns:a16="http://schemas.microsoft.com/office/drawing/2014/main" id="{59675826-C434-A684-1ADF-02DF06E8E358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Agrupar 49">
            <a:extLst>
              <a:ext uri="{FF2B5EF4-FFF2-40B4-BE49-F238E27FC236}">
                <a16:creationId xmlns:a16="http://schemas.microsoft.com/office/drawing/2014/main" id="{C8E631F6-0236-4BE5-859D-9D4C2412C6A5}"/>
              </a:ext>
            </a:extLst>
          </p:cNvPr>
          <p:cNvGrpSpPr/>
          <p:nvPr/>
        </p:nvGrpSpPr>
        <p:grpSpPr>
          <a:xfrm>
            <a:off x="-3205" y="4477000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51" name="Retângulo: Cantos Superiores Arredondados 50">
              <a:extLst>
                <a:ext uri="{FF2B5EF4-FFF2-40B4-BE49-F238E27FC236}">
                  <a16:creationId xmlns:a16="http://schemas.microsoft.com/office/drawing/2014/main" id="{4B375548-9D48-4D4B-5B35-C92BA8505421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52" name="Google Shape;675;p46">
              <a:extLst>
                <a:ext uri="{FF2B5EF4-FFF2-40B4-BE49-F238E27FC236}">
                  <a16:creationId xmlns:a16="http://schemas.microsoft.com/office/drawing/2014/main" id="{14611A32-0541-9978-1A2B-30C3FF4837B3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11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53" name="Google Shape;675;p46">
            <a:extLst>
              <a:ext uri="{FF2B5EF4-FFF2-40B4-BE49-F238E27FC236}">
                <a16:creationId xmlns:a16="http://schemas.microsoft.com/office/drawing/2014/main" id="{C789BBB5-A1FD-3AEB-2DAF-111DECA82232}"/>
              </a:ext>
            </a:extLst>
          </p:cNvPr>
          <p:cNvSpPr txBox="1"/>
          <p:nvPr/>
        </p:nvSpPr>
        <p:spPr>
          <a:xfrm>
            <a:off x="1183322" y="4584701"/>
            <a:ext cx="340530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Preencha os dados </a:t>
            </a:r>
            <a:r>
              <a:rPr lang="pt-BR" sz="1600" dirty="0">
                <a:cs typeface="Segoe UI" panose="020B0502040204020203" pitchFamily="34" charset="0"/>
              </a:rPr>
              <a:t>do Cartão de crédito (</a:t>
            </a:r>
            <a:r>
              <a:rPr lang="pt-BR" sz="1600" dirty="0" err="1">
                <a:cs typeface="Segoe UI" panose="020B0502040204020203" pitchFamily="34" charset="0"/>
              </a:rPr>
              <a:t>eSIM</a:t>
            </a:r>
            <a:r>
              <a:rPr lang="pt-BR" sz="1600" dirty="0">
                <a:cs typeface="Segoe UI" panose="020B0502040204020203" pitchFamily="34" charset="0"/>
              </a:rPr>
              <a:t> com pagamento exclusivo com Cartão);</a:t>
            </a:r>
            <a:endParaRPr lang="pt-BR" sz="1600" dirty="0"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390453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m 3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FFA9A53D-1A5B-F376-ACA5-2B0AF8AF6D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5"/>
          <a:stretch/>
        </p:blipFill>
        <p:spPr>
          <a:xfrm>
            <a:off x="0" y="3967522"/>
            <a:ext cx="12192000" cy="2904486"/>
          </a:xfrm>
          <a:prstGeom prst="rect">
            <a:avLst/>
          </a:prstGeom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BAC7560E-A6D2-D469-264A-186F6B95480D}"/>
              </a:ext>
            </a:extLst>
          </p:cNvPr>
          <p:cNvSpPr/>
          <p:nvPr/>
        </p:nvSpPr>
        <p:spPr>
          <a:xfrm>
            <a:off x="6253655" y="673327"/>
            <a:ext cx="6308035" cy="6308035"/>
          </a:xfrm>
          <a:prstGeom prst="ellipse">
            <a:avLst/>
          </a:prstGeom>
          <a:gradFill flip="none" rotWithShape="1">
            <a:gsLst>
              <a:gs pos="51000">
                <a:srgbClr val="DA291C"/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Forma&#10;&#10;O conteúdo gerado por IA pode estar incorreto.">
            <a:extLst>
              <a:ext uri="{FF2B5EF4-FFF2-40B4-BE49-F238E27FC236}">
                <a16:creationId xmlns:a16="http://schemas.microsoft.com/office/drawing/2014/main" id="{7E01F8FB-D1D7-3F63-4BBB-F80C29C7BB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15078396">
            <a:off x="4816557" y="2239811"/>
            <a:ext cx="6308034" cy="4781437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F207E2EB-DABE-D8F5-E64E-96BD2AFE66AF}"/>
              </a:ext>
            </a:extLst>
          </p:cNvPr>
          <p:cNvSpPr txBox="1"/>
          <p:nvPr/>
        </p:nvSpPr>
        <p:spPr>
          <a:xfrm>
            <a:off x="672224" y="1910084"/>
            <a:ext cx="2049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i="1" dirty="0">
                <a:solidFill>
                  <a:srgbClr val="DA291C"/>
                </a:solidFill>
                <a:latin typeface="AMX Black" pitchFamily="2" charset="0"/>
              </a:rPr>
              <a:t>Olá!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A8D2B6A-4477-EFE0-F774-13D7A80DAB70}"/>
              </a:ext>
            </a:extLst>
          </p:cNvPr>
          <p:cNvSpPr txBox="1"/>
          <p:nvPr/>
        </p:nvSpPr>
        <p:spPr>
          <a:xfrm>
            <a:off x="672224" y="2833414"/>
            <a:ext cx="55814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Neste material você encontra tudo o que precisa saber para os procedimentos do </a:t>
            </a:r>
            <a:r>
              <a:rPr lang="pt-BR" sz="2400" b="1" dirty="0">
                <a:solidFill>
                  <a:srgbClr val="DA291C"/>
                </a:solidFill>
              </a:rPr>
              <a:t>Claro flex!</a:t>
            </a:r>
          </a:p>
          <a:p>
            <a:endParaRPr lang="pt-BR" sz="2400" dirty="0"/>
          </a:p>
          <a:p>
            <a:r>
              <a:rPr lang="pt-BR" sz="2400" b="1" dirty="0"/>
              <a:t>Vem conferir.</a:t>
            </a:r>
          </a:p>
        </p:txBody>
      </p:sp>
      <p:pic>
        <p:nvPicPr>
          <p:cNvPr id="37" name="Imagem 36" descr="Forma&#10;&#10;O conteúdo gerado por IA pode estar incorreto.">
            <a:extLst>
              <a:ext uri="{FF2B5EF4-FFF2-40B4-BE49-F238E27FC236}">
                <a16:creationId xmlns:a16="http://schemas.microsoft.com/office/drawing/2014/main" id="{D6C9EF9C-1D7A-50A2-0D5A-E97ECCD04A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4401816">
            <a:off x="7789026" y="586021"/>
            <a:ext cx="6308034" cy="4781437"/>
          </a:xfrm>
          <a:prstGeom prst="rect">
            <a:avLst/>
          </a:prstGeom>
        </p:spPr>
      </p:pic>
      <p:pic>
        <p:nvPicPr>
          <p:cNvPr id="3" name="Imagem 2" descr="Mulher segurando celular na mão&#10;&#10;O conteúdo gerado por IA pode estar incorreto.">
            <a:extLst>
              <a:ext uri="{FF2B5EF4-FFF2-40B4-BE49-F238E27FC236}">
                <a16:creationId xmlns:a16="http://schemas.microsoft.com/office/drawing/2014/main" id="{DFD64894-8FBA-A9CB-4518-8C97BFA7700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0658" y="1354286"/>
            <a:ext cx="4954232" cy="49542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5610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3FBDC-CD38-9A81-1BDE-B7F907FB1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2854B51C-B770-5720-2222-B09130AF2301}"/>
              </a:ext>
            </a:extLst>
          </p:cNvPr>
          <p:cNvGrpSpPr/>
          <p:nvPr/>
        </p:nvGrpSpPr>
        <p:grpSpPr>
          <a:xfrm>
            <a:off x="9637164" y="2078080"/>
            <a:ext cx="2300238" cy="4328794"/>
            <a:chOff x="9438694" y="1814673"/>
            <a:chExt cx="2300238" cy="4328794"/>
          </a:xfrm>
        </p:grpSpPr>
        <p:grpSp>
          <p:nvGrpSpPr>
            <p:cNvPr id="29" name="Group 31">
              <a:extLst>
                <a:ext uri="{FF2B5EF4-FFF2-40B4-BE49-F238E27FC236}">
                  <a16:creationId xmlns:a16="http://schemas.microsoft.com/office/drawing/2014/main" id="{2E2727DA-9041-2D94-F109-9347BD77CA0B}"/>
                </a:ext>
              </a:extLst>
            </p:cNvPr>
            <p:cNvGrpSpPr/>
            <p:nvPr/>
          </p:nvGrpSpPr>
          <p:grpSpPr>
            <a:xfrm>
              <a:off x="9438694" y="1814673"/>
              <a:ext cx="2300238" cy="4328794"/>
              <a:chOff x="9567331" y="1170920"/>
              <a:chExt cx="2419350" cy="4552950"/>
            </a:xfrm>
          </p:grpSpPr>
          <p:grpSp>
            <p:nvGrpSpPr>
              <p:cNvPr id="31" name="Group 29">
                <a:extLst>
                  <a:ext uri="{FF2B5EF4-FFF2-40B4-BE49-F238E27FC236}">
                    <a16:creationId xmlns:a16="http://schemas.microsoft.com/office/drawing/2014/main" id="{2D7355A9-DBE4-7A57-6804-0651F1851886}"/>
                  </a:ext>
                </a:extLst>
              </p:cNvPr>
              <p:cNvGrpSpPr/>
              <p:nvPr/>
            </p:nvGrpSpPr>
            <p:grpSpPr>
              <a:xfrm>
                <a:off x="9567331" y="1170920"/>
                <a:ext cx="2419350" cy="4552950"/>
                <a:chOff x="9567331" y="1170920"/>
                <a:chExt cx="2419350" cy="4552950"/>
              </a:xfrm>
            </p:grpSpPr>
            <p:pic>
              <p:nvPicPr>
                <p:cNvPr id="33" name="Graphic 82">
                  <a:extLst>
                    <a:ext uri="{FF2B5EF4-FFF2-40B4-BE49-F238E27FC236}">
                      <a16:creationId xmlns:a16="http://schemas.microsoft.com/office/drawing/2014/main" id="{58A7B404-AD35-C756-45B9-1F46E9D03E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67331" y="1170920"/>
                  <a:ext cx="2419350" cy="4552950"/>
                </a:xfrm>
                <a:prstGeom prst="rect">
                  <a:avLst/>
                </a:prstGeom>
              </p:spPr>
            </p:pic>
            <p:pic>
              <p:nvPicPr>
                <p:cNvPr id="34" name="Imagem 17">
                  <a:extLst>
                    <a:ext uri="{FF2B5EF4-FFF2-40B4-BE49-F238E27FC236}">
                      <a16:creationId xmlns:a16="http://schemas.microsoft.com/office/drawing/2014/main" id="{FC5C9541-492C-E337-BA0B-2347B6BF46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16948" t="66260" r="12202" b="6004"/>
                <a:stretch/>
              </p:blipFill>
              <p:spPr>
                <a:xfrm>
                  <a:off x="9798310" y="4173568"/>
                  <a:ext cx="1957388" cy="1086988"/>
                </a:xfrm>
                <a:prstGeom prst="rect">
                  <a:avLst/>
                </a:prstGeom>
              </p:spPr>
            </p:pic>
          </p:grpSp>
          <p:pic>
            <p:nvPicPr>
              <p:cNvPr id="32" name="Imagem 17">
                <a:extLst>
                  <a:ext uri="{FF2B5EF4-FFF2-40B4-BE49-F238E27FC236}">
                    <a16:creationId xmlns:a16="http://schemas.microsoft.com/office/drawing/2014/main" id="{293F4908-B265-2ABA-FB2C-E2832625C1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71" r="5171"/>
              <a:stretch/>
            </p:blipFill>
            <p:spPr>
              <a:xfrm>
                <a:off x="9690879" y="1297069"/>
                <a:ext cx="2169364" cy="4302879"/>
              </a:xfrm>
              <a:prstGeom prst="roundRect">
                <a:avLst>
                  <a:gd name="adj" fmla="val 7247"/>
                </a:avLst>
              </a:prstGeom>
            </p:spPr>
          </p:pic>
        </p:grpSp>
        <p:pic>
          <p:nvPicPr>
            <p:cNvPr id="30" name="Imagem 17">
              <a:extLst>
                <a:ext uri="{FF2B5EF4-FFF2-40B4-BE49-F238E27FC236}">
                  <a16:creationId xmlns:a16="http://schemas.microsoft.com/office/drawing/2014/main" id="{6464AF52-69EA-78C6-0BB5-501C6E9F6F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" t="84411" r="681" b="1384"/>
            <a:stretch/>
          </p:blipFill>
          <p:spPr>
            <a:xfrm>
              <a:off x="9562508" y="5004100"/>
              <a:ext cx="2056210" cy="1021546"/>
            </a:xfrm>
            <a:prstGeom prst="roundRect">
              <a:avLst>
                <a:gd name="adj" fmla="val 9377"/>
              </a:avLst>
            </a:prstGeom>
          </p:spPr>
        </p:pic>
      </p:grpSp>
      <p:grpSp>
        <p:nvGrpSpPr>
          <p:cNvPr id="35" name="Group 33">
            <a:extLst>
              <a:ext uri="{FF2B5EF4-FFF2-40B4-BE49-F238E27FC236}">
                <a16:creationId xmlns:a16="http://schemas.microsoft.com/office/drawing/2014/main" id="{88045D5D-F379-DF5F-4F65-0D64A5E2F4A2}"/>
              </a:ext>
            </a:extLst>
          </p:cNvPr>
          <p:cNvGrpSpPr/>
          <p:nvPr/>
        </p:nvGrpSpPr>
        <p:grpSpPr>
          <a:xfrm>
            <a:off x="4741731" y="2078080"/>
            <a:ext cx="2300239" cy="4336231"/>
            <a:chOff x="4463837" y="1170920"/>
            <a:chExt cx="2416111" cy="4554664"/>
          </a:xfrm>
        </p:grpSpPr>
        <p:grpSp>
          <p:nvGrpSpPr>
            <p:cNvPr id="36" name="Group 27">
              <a:extLst>
                <a:ext uri="{FF2B5EF4-FFF2-40B4-BE49-F238E27FC236}">
                  <a16:creationId xmlns:a16="http://schemas.microsoft.com/office/drawing/2014/main" id="{A0B05E51-67D0-2428-23DD-8CAE292E2887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38" name="Freeform: Shape 20">
                <a:extLst>
                  <a:ext uri="{FF2B5EF4-FFF2-40B4-BE49-F238E27FC236}">
                    <a16:creationId xmlns:a16="http://schemas.microsoft.com/office/drawing/2014/main" id="{78118A03-7C1E-F163-589D-DD80756D0CEA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21">
                <a:extLst>
                  <a:ext uri="{FF2B5EF4-FFF2-40B4-BE49-F238E27FC236}">
                    <a16:creationId xmlns:a16="http://schemas.microsoft.com/office/drawing/2014/main" id="{C2E73FA8-3A7E-37FB-AB01-1A6F781B989A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40" name="Imagem 15">
                <a:extLst>
                  <a:ext uri="{FF2B5EF4-FFF2-40B4-BE49-F238E27FC236}">
                    <a16:creationId xmlns:a16="http://schemas.microsoft.com/office/drawing/2014/main" id="{C1ED3EBB-D909-E03F-9F49-3242C1C7A3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37" name="Imagem 8">
              <a:extLst>
                <a:ext uri="{FF2B5EF4-FFF2-40B4-BE49-F238E27FC236}">
                  <a16:creationId xmlns:a16="http://schemas.microsoft.com/office/drawing/2014/main" id="{8F9B2504-ECF0-4F3F-401A-8569962EDA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4" r="5034"/>
            <a:stretch/>
          </p:blipFill>
          <p:spPr>
            <a:xfrm>
              <a:off x="4573341" y="1260427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2C095A62-1B71-0FEB-002D-15DCCC902005}"/>
              </a:ext>
            </a:extLst>
          </p:cNvPr>
          <p:cNvGrpSpPr/>
          <p:nvPr/>
        </p:nvGrpSpPr>
        <p:grpSpPr>
          <a:xfrm>
            <a:off x="7186901" y="2099783"/>
            <a:ext cx="2297158" cy="4330424"/>
            <a:chOff x="6908231" y="1836376"/>
            <a:chExt cx="2297158" cy="4330424"/>
          </a:xfrm>
        </p:grpSpPr>
        <p:grpSp>
          <p:nvGrpSpPr>
            <p:cNvPr id="54" name="Group 28">
              <a:extLst>
                <a:ext uri="{FF2B5EF4-FFF2-40B4-BE49-F238E27FC236}">
                  <a16:creationId xmlns:a16="http://schemas.microsoft.com/office/drawing/2014/main" id="{2264D69C-A568-172D-9565-C1479E8202F5}"/>
                </a:ext>
              </a:extLst>
            </p:cNvPr>
            <p:cNvGrpSpPr/>
            <p:nvPr/>
          </p:nvGrpSpPr>
          <p:grpSpPr>
            <a:xfrm>
              <a:off x="6908231" y="1836376"/>
              <a:ext cx="2297158" cy="4330424"/>
              <a:chOff x="7024157" y="1170920"/>
              <a:chExt cx="2416111" cy="4554664"/>
            </a:xfrm>
          </p:grpSpPr>
          <p:sp>
            <p:nvSpPr>
              <p:cNvPr id="58" name="Freeform: Shape 24">
                <a:extLst>
                  <a:ext uri="{FF2B5EF4-FFF2-40B4-BE49-F238E27FC236}">
                    <a16:creationId xmlns:a16="http://schemas.microsoft.com/office/drawing/2014/main" id="{D4809238-D822-2652-C35D-A6590D43831F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25">
                <a:extLst>
                  <a:ext uri="{FF2B5EF4-FFF2-40B4-BE49-F238E27FC236}">
                    <a16:creationId xmlns:a16="http://schemas.microsoft.com/office/drawing/2014/main" id="{F9EA6277-EEFD-7785-499D-81F41F07FC02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65" name="Imagem 16">
                <a:extLst>
                  <a:ext uri="{FF2B5EF4-FFF2-40B4-BE49-F238E27FC236}">
                    <a16:creationId xmlns:a16="http://schemas.microsoft.com/office/drawing/2014/main" id="{D8700927-0F62-D060-7CEF-75556627D4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55" name="Agrupar 54">
              <a:extLst>
                <a:ext uri="{FF2B5EF4-FFF2-40B4-BE49-F238E27FC236}">
                  <a16:creationId xmlns:a16="http://schemas.microsoft.com/office/drawing/2014/main" id="{72E12FDB-5B77-8958-3172-B8F2318BF7F8}"/>
                </a:ext>
              </a:extLst>
            </p:cNvPr>
            <p:cNvGrpSpPr/>
            <p:nvPr/>
          </p:nvGrpSpPr>
          <p:grpSpPr>
            <a:xfrm>
              <a:off x="7009347" y="1937794"/>
              <a:ext cx="2084023" cy="4078258"/>
              <a:chOff x="6881811" y="1937794"/>
              <a:chExt cx="2084023" cy="4078258"/>
            </a:xfrm>
          </p:grpSpPr>
          <p:sp>
            <p:nvSpPr>
              <p:cNvPr id="56" name="Retângulo 55">
                <a:extLst>
                  <a:ext uri="{FF2B5EF4-FFF2-40B4-BE49-F238E27FC236}">
                    <a16:creationId xmlns:a16="http://schemas.microsoft.com/office/drawing/2014/main" id="{1C4C52F1-10E8-BC16-FE6E-AD059DC9C4BD}"/>
                  </a:ext>
                </a:extLst>
              </p:cNvPr>
              <p:cNvSpPr/>
              <p:nvPr/>
            </p:nvSpPr>
            <p:spPr>
              <a:xfrm>
                <a:off x="6881811" y="3923960"/>
                <a:ext cx="2084023" cy="704212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57" name="Imagem 56">
                <a:extLst>
                  <a:ext uri="{FF2B5EF4-FFF2-40B4-BE49-F238E27FC236}">
                    <a16:creationId xmlns:a16="http://schemas.microsoft.com/office/drawing/2014/main" id="{F8B2F7F2-CA64-B1C6-58B4-D8C4BFCE33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38" r="4538"/>
              <a:stretch/>
            </p:blipFill>
            <p:spPr>
              <a:xfrm>
                <a:off x="6882391" y="1937794"/>
                <a:ext cx="2083443" cy="4078258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</p:grpSp>
      </p:grp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99063F29-640C-FA2D-9191-6F2DD2D0433C}"/>
              </a:ext>
            </a:extLst>
          </p:cNvPr>
          <p:cNvGrpSpPr/>
          <p:nvPr/>
        </p:nvGrpSpPr>
        <p:grpSpPr>
          <a:xfrm>
            <a:off x="-13895" y="3413973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1B96D4B3-11B9-ACCC-9BC4-45493CFF173B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E25C7DB3-A18B-8CBA-2272-9DA9AE034871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13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CBAFFBAF-359A-922C-6020-F87992366438}"/>
              </a:ext>
            </a:extLst>
          </p:cNvPr>
          <p:cNvSpPr/>
          <p:nvPr/>
        </p:nvSpPr>
        <p:spPr>
          <a:xfrm>
            <a:off x="1474280" y="941523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AQUISIÇÃO COM CHIP ESIM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FB7116E9-6DA3-9153-83D8-DD21DB101A2F}"/>
              </a:ext>
            </a:extLst>
          </p:cNvPr>
          <p:cNvSpPr txBox="1"/>
          <p:nvPr/>
        </p:nvSpPr>
        <p:spPr>
          <a:xfrm>
            <a:off x="1172632" y="2458647"/>
            <a:ext cx="322887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A ativação inicia de forma automática;</a:t>
            </a:r>
            <a:endParaRPr lang="pt-BR" sz="1600" b="1" dirty="0">
              <a:cs typeface="Segoe UI" panose="020B0502040204020203" pitchFamily="34" charset="0"/>
            </a:endParaRPr>
          </a:p>
          <a:p>
            <a:pPr lvl="0">
              <a:defRPr/>
            </a:pPr>
            <a:endParaRPr kumimoji="0" lang="pt-B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D7070B64-FDC9-8DA9-23CE-C5B8C86E03B2}"/>
              </a:ext>
            </a:extLst>
          </p:cNvPr>
          <p:cNvGrpSpPr/>
          <p:nvPr/>
        </p:nvGrpSpPr>
        <p:grpSpPr>
          <a:xfrm>
            <a:off x="-11207" y="2349914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A69D9B5B-EE8F-BD5C-1C87-4A74D0E11DBB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6953E2F2-BD2B-748E-8D94-E61D0B463CD2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12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EDFF98D1-E1D5-061A-A0D2-21853E836329}"/>
              </a:ext>
            </a:extLst>
          </p:cNvPr>
          <p:cNvSpPr txBox="1"/>
          <p:nvPr/>
        </p:nvSpPr>
        <p:spPr>
          <a:xfrm>
            <a:off x="1172631" y="3521674"/>
            <a:ext cx="337784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Quando o </a:t>
            </a:r>
            <a:r>
              <a:rPr lang="pt-BR" sz="1600" b="1" dirty="0">
                <a:cs typeface="Segoe UI" panose="020B0502040204020203" pitchFamily="34" charset="0"/>
              </a:rPr>
              <a:t>número for identificado</a:t>
            </a:r>
            <a:r>
              <a:rPr lang="pt-BR" sz="1600" dirty="0">
                <a:cs typeface="Segoe UI" panose="020B0502040204020203" pitchFamily="34" charset="0"/>
              </a:rPr>
              <a:t>, selecione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“Avançar”;</a:t>
            </a:r>
          </a:p>
        </p:txBody>
      </p: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1063B1FB-0392-B703-8710-1A4A8FC94700}"/>
              </a:ext>
            </a:extLst>
          </p:cNvPr>
          <p:cNvGrpSpPr/>
          <p:nvPr/>
        </p:nvGrpSpPr>
        <p:grpSpPr>
          <a:xfrm>
            <a:off x="5625465" y="1737395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2246F25B-13B8-186A-641E-97842CEC0CDB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33526ADD-28FC-E9C3-771A-9069791AEAAE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02B21BA4-596B-0E47-31A4-9B0E377E6A23}"/>
              </a:ext>
            </a:extLst>
          </p:cNvPr>
          <p:cNvGrpSpPr/>
          <p:nvPr/>
        </p:nvGrpSpPr>
        <p:grpSpPr>
          <a:xfrm>
            <a:off x="8021755" y="1747243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4788E1D0-6B28-0ADC-809A-02AA02A59EB0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F8E4881C-37F0-BDD9-A8C1-34FF7E295709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13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7" name="Agrupar 46">
            <a:extLst>
              <a:ext uri="{FF2B5EF4-FFF2-40B4-BE49-F238E27FC236}">
                <a16:creationId xmlns:a16="http://schemas.microsoft.com/office/drawing/2014/main" id="{8847B8B7-7B4D-E65E-858A-14B1BA4DC358}"/>
              </a:ext>
            </a:extLst>
          </p:cNvPr>
          <p:cNvGrpSpPr/>
          <p:nvPr/>
        </p:nvGrpSpPr>
        <p:grpSpPr>
          <a:xfrm>
            <a:off x="10453854" y="1733544"/>
            <a:ext cx="603367" cy="603368"/>
            <a:chOff x="10001129" y="1436584"/>
            <a:chExt cx="603367" cy="603368"/>
          </a:xfrm>
        </p:grpSpPr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7E548C7E-E58B-B3AC-6E4C-ED2D0974C722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9" name="Google Shape;675;p46">
              <a:extLst>
                <a:ext uri="{FF2B5EF4-FFF2-40B4-BE49-F238E27FC236}">
                  <a16:creationId xmlns:a16="http://schemas.microsoft.com/office/drawing/2014/main" id="{CE6DCC44-CC19-2525-3A2D-15CC5D5B825A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14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Agrupar 49">
            <a:extLst>
              <a:ext uri="{FF2B5EF4-FFF2-40B4-BE49-F238E27FC236}">
                <a16:creationId xmlns:a16="http://schemas.microsoft.com/office/drawing/2014/main" id="{68218F76-7960-CB84-834F-74F6424DBEBC}"/>
              </a:ext>
            </a:extLst>
          </p:cNvPr>
          <p:cNvGrpSpPr/>
          <p:nvPr/>
        </p:nvGrpSpPr>
        <p:grpSpPr>
          <a:xfrm>
            <a:off x="-3205" y="4477000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51" name="Retângulo: Cantos Superiores Arredondados 50">
              <a:extLst>
                <a:ext uri="{FF2B5EF4-FFF2-40B4-BE49-F238E27FC236}">
                  <a16:creationId xmlns:a16="http://schemas.microsoft.com/office/drawing/2014/main" id="{D36B2DDA-8DC1-5C90-8B1B-81D8572386DA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52" name="Google Shape;675;p46">
              <a:extLst>
                <a:ext uri="{FF2B5EF4-FFF2-40B4-BE49-F238E27FC236}">
                  <a16:creationId xmlns:a16="http://schemas.microsoft.com/office/drawing/2014/main" id="{5B3CEAE9-6F35-3D80-90F9-ED7F330A1C19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14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53" name="Google Shape;675;p46">
            <a:extLst>
              <a:ext uri="{FF2B5EF4-FFF2-40B4-BE49-F238E27FC236}">
                <a16:creationId xmlns:a16="http://schemas.microsoft.com/office/drawing/2014/main" id="{7E5616DD-E799-AB2B-3E12-B11A4397E665}"/>
              </a:ext>
            </a:extLst>
          </p:cNvPr>
          <p:cNvSpPr txBox="1"/>
          <p:nvPr/>
        </p:nvSpPr>
        <p:spPr>
          <a:xfrm>
            <a:off x="1183322" y="4584701"/>
            <a:ext cx="340530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Ativação concluída</a:t>
            </a:r>
            <a:r>
              <a:rPr lang="pt-BR" sz="1600" dirty="0">
                <a:cs typeface="Segoe UI" panose="020B0502040204020203" pitchFamily="34" charset="0"/>
              </a:rPr>
              <a:t>, selecione </a:t>
            </a:r>
            <a:r>
              <a:rPr lang="pt-BR" sz="1600" b="1" dirty="0">
                <a:cs typeface="Segoe UI" panose="020B0502040204020203" pitchFamily="34" charset="0"/>
              </a:rPr>
              <a:t>“Ok, entendi”, </a:t>
            </a:r>
            <a:r>
              <a:rPr lang="pt-BR" sz="1600" dirty="0">
                <a:cs typeface="Segoe UI" panose="020B0502040204020203" pitchFamily="34" charset="0"/>
              </a:rPr>
              <a:t>e em seguida realize o Fluxo de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Primeiro acesso.</a:t>
            </a:r>
            <a:endParaRPr lang="pt-BR" sz="1600" b="1" dirty="0">
              <a:solidFill>
                <a:srgbClr val="DA291C"/>
              </a:solidFill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3328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A84DF-51F1-893A-8FE9-E24C5E0B9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Agrupar 25">
            <a:extLst>
              <a:ext uri="{FF2B5EF4-FFF2-40B4-BE49-F238E27FC236}">
                <a16:creationId xmlns:a16="http://schemas.microsoft.com/office/drawing/2014/main" id="{F89C2625-F793-2FBB-4515-30A05BFD0CB5}"/>
              </a:ext>
            </a:extLst>
          </p:cNvPr>
          <p:cNvGrpSpPr/>
          <p:nvPr/>
        </p:nvGrpSpPr>
        <p:grpSpPr>
          <a:xfrm>
            <a:off x="6664220" y="2111597"/>
            <a:ext cx="2129946" cy="4330424"/>
            <a:chOff x="6676916" y="2070791"/>
            <a:chExt cx="2129946" cy="4330425"/>
          </a:xfrm>
        </p:grpSpPr>
        <p:grpSp>
          <p:nvGrpSpPr>
            <p:cNvPr id="27" name="Group 27">
              <a:extLst>
                <a:ext uri="{FF2B5EF4-FFF2-40B4-BE49-F238E27FC236}">
                  <a16:creationId xmlns:a16="http://schemas.microsoft.com/office/drawing/2014/main" id="{3E71D346-8AE9-1735-C038-4B8274A0C248}"/>
                </a:ext>
              </a:extLst>
            </p:cNvPr>
            <p:cNvGrpSpPr/>
            <p:nvPr/>
          </p:nvGrpSpPr>
          <p:grpSpPr>
            <a:xfrm>
              <a:off x="6676916" y="2070791"/>
              <a:ext cx="2129946" cy="4330425"/>
              <a:chOff x="4463836" y="1170920"/>
              <a:chExt cx="2240240" cy="4554664"/>
            </a:xfrm>
          </p:grpSpPr>
          <p:sp>
            <p:nvSpPr>
              <p:cNvPr id="32" name="Freeform: Shape 20">
                <a:extLst>
                  <a:ext uri="{FF2B5EF4-FFF2-40B4-BE49-F238E27FC236}">
                    <a16:creationId xmlns:a16="http://schemas.microsoft.com/office/drawing/2014/main" id="{5CF81566-3BB6-3232-BDB5-13FD0ADA3E71}"/>
                  </a:ext>
                </a:extLst>
              </p:cNvPr>
              <p:cNvSpPr/>
              <p:nvPr/>
            </p:nvSpPr>
            <p:spPr>
              <a:xfrm>
                <a:off x="4463836" y="1170920"/>
                <a:ext cx="2240240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21">
                <a:extLst>
                  <a:ext uri="{FF2B5EF4-FFF2-40B4-BE49-F238E27FC236}">
                    <a16:creationId xmlns:a16="http://schemas.microsoft.com/office/drawing/2014/main" id="{9B07FD1B-5D6C-63BC-F8AB-F0B9F14474D2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015298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35" name="Imagem 34">
                <a:extLst>
                  <a:ext uri="{FF2B5EF4-FFF2-40B4-BE49-F238E27FC236}">
                    <a16:creationId xmlns:a16="http://schemas.microsoft.com/office/drawing/2014/main" id="{90B58C11-8233-0554-520F-B8FA9176CE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55BF914B-9C89-E88B-464D-ED4057315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54641" y="2180438"/>
              <a:ext cx="1991196" cy="4125126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89F6DC3E-D54D-97FD-557B-B2ED808DE904}"/>
              </a:ext>
            </a:extLst>
          </p:cNvPr>
          <p:cNvGrpSpPr/>
          <p:nvPr/>
        </p:nvGrpSpPr>
        <p:grpSpPr>
          <a:xfrm>
            <a:off x="9158059" y="2071745"/>
            <a:ext cx="2297158" cy="4330424"/>
            <a:chOff x="9158059" y="2071745"/>
            <a:chExt cx="2297158" cy="4330424"/>
          </a:xfrm>
        </p:grpSpPr>
        <p:grpSp>
          <p:nvGrpSpPr>
            <p:cNvPr id="28" name="Group 28">
              <a:extLst>
                <a:ext uri="{FF2B5EF4-FFF2-40B4-BE49-F238E27FC236}">
                  <a16:creationId xmlns:a16="http://schemas.microsoft.com/office/drawing/2014/main" id="{D1505826-6593-8FCF-506D-C77C2AB2C247}"/>
                </a:ext>
              </a:extLst>
            </p:cNvPr>
            <p:cNvGrpSpPr/>
            <p:nvPr/>
          </p:nvGrpSpPr>
          <p:grpSpPr>
            <a:xfrm>
              <a:off x="9158059" y="2071745"/>
              <a:ext cx="2297158" cy="4330424"/>
              <a:chOff x="7024157" y="1170920"/>
              <a:chExt cx="2416111" cy="4554664"/>
            </a:xfrm>
          </p:grpSpPr>
          <p:sp>
            <p:nvSpPr>
              <p:cNvPr id="30" name="Freeform: Shape 24">
                <a:extLst>
                  <a:ext uri="{FF2B5EF4-FFF2-40B4-BE49-F238E27FC236}">
                    <a16:creationId xmlns:a16="http://schemas.microsoft.com/office/drawing/2014/main" id="{9647F459-44AF-5360-7D76-8A912FE8CDA5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25">
                <a:extLst>
                  <a:ext uri="{FF2B5EF4-FFF2-40B4-BE49-F238E27FC236}">
                    <a16:creationId xmlns:a16="http://schemas.microsoft.com/office/drawing/2014/main" id="{F209F969-E3D9-35DD-7E12-CB8081FF974C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9218" name="Picture 2">
              <a:extLst>
                <a:ext uri="{FF2B5EF4-FFF2-40B4-BE49-F238E27FC236}">
                  <a16:creationId xmlns:a16="http://schemas.microsoft.com/office/drawing/2014/main" id="{15E016FC-6C24-1932-8999-3D3FE73571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46125" y="2156342"/>
              <a:ext cx="2113373" cy="41254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442C4DCB-E316-ABA7-6D2B-A191B2C3AAAD}"/>
              </a:ext>
            </a:extLst>
          </p:cNvPr>
          <p:cNvGrpSpPr/>
          <p:nvPr/>
        </p:nvGrpSpPr>
        <p:grpSpPr>
          <a:xfrm>
            <a:off x="7484918" y="1746676"/>
            <a:ext cx="574431" cy="574432"/>
            <a:chOff x="7484918" y="1426736"/>
            <a:chExt cx="574431" cy="574432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FADDB744-4224-81E8-D424-4D7924197A61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19" name="Google Shape;675;p46">
              <a:extLst>
                <a:ext uri="{FF2B5EF4-FFF2-40B4-BE49-F238E27FC236}">
                  <a16:creationId xmlns:a16="http://schemas.microsoft.com/office/drawing/2014/main" id="{CDC35913-2F10-8CC7-876C-8550C76B2328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C642C21A-0175-214D-ACCE-CEA329827EC8}"/>
              </a:ext>
            </a:extLst>
          </p:cNvPr>
          <p:cNvGrpSpPr/>
          <p:nvPr/>
        </p:nvGrpSpPr>
        <p:grpSpPr>
          <a:xfrm>
            <a:off x="10001129" y="1733544"/>
            <a:ext cx="603367" cy="603368"/>
            <a:chOff x="10001129" y="1436584"/>
            <a:chExt cx="603367" cy="603368"/>
          </a:xfrm>
        </p:grpSpPr>
        <p:sp>
          <p:nvSpPr>
            <p:cNvPr id="21" name="Forma Livre: Forma 20">
              <a:extLst>
                <a:ext uri="{FF2B5EF4-FFF2-40B4-BE49-F238E27FC236}">
                  <a16:creationId xmlns:a16="http://schemas.microsoft.com/office/drawing/2014/main" id="{D357C416-0F47-BD1B-E094-D681D2382687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3" name="Google Shape;675;p46">
              <a:extLst>
                <a:ext uri="{FF2B5EF4-FFF2-40B4-BE49-F238E27FC236}">
                  <a16:creationId xmlns:a16="http://schemas.microsoft.com/office/drawing/2014/main" id="{9883E199-ADA9-9368-3655-33090F8EBF5A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27B41BD6-63A5-F48E-ADE7-A8817DB0A7A6}"/>
              </a:ext>
            </a:extLst>
          </p:cNvPr>
          <p:cNvGrpSpPr/>
          <p:nvPr/>
        </p:nvGrpSpPr>
        <p:grpSpPr>
          <a:xfrm>
            <a:off x="-13895" y="3318848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6" name="Retângulo: Cantos Superiores Arredondados 5">
              <a:extLst>
                <a:ext uri="{FF2B5EF4-FFF2-40B4-BE49-F238E27FC236}">
                  <a16:creationId xmlns:a16="http://schemas.microsoft.com/office/drawing/2014/main" id="{FFA21529-140B-43D9-C37C-B9841EE91BEE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7" name="Google Shape;675;p46">
              <a:extLst>
                <a:ext uri="{FF2B5EF4-FFF2-40B4-BE49-F238E27FC236}">
                  <a16:creationId xmlns:a16="http://schemas.microsoft.com/office/drawing/2014/main" id="{972F1AF6-21C9-6FE4-7351-7B72E2DC16D3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987D1847-B425-BBD0-42D7-A4F688497FDE}"/>
              </a:ext>
            </a:extLst>
          </p:cNvPr>
          <p:cNvGrpSpPr/>
          <p:nvPr/>
        </p:nvGrpSpPr>
        <p:grpSpPr>
          <a:xfrm>
            <a:off x="-11207" y="2049076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F8EBA164-F40F-91C1-BD89-D9EAE93A22AD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rgbClr val="DA291C"/>
                </a:solidFill>
              </a:endParaRPr>
            </a:p>
          </p:txBody>
        </p:sp>
        <p:sp>
          <p:nvSpPr>
            <p:cNvPr id="16" name="Google Shape;675;p46">
              <a:extLst>
                <a:ext uri="{FF2B5EF4-FFF2-40B4-BE49-F238E27FC236}">
                  <a16:creationId xmlns:a16="http://schemas.microsoft.com/office/drawing/2014/main" id="{B98412ED-7DD4-047B-094E-0AD03B164E1D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9463AE29-28E2-CD18-B1B3-359B999BA13C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TROCA DE CHIP VIA APP PARA CHIP ESIM​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83A73990-4561-04FD-5CF1-765DB8196508}"/>
              </a:ext>
            </a:extLst>
          </p:cNvPr>
          <p:cNvSpPr txBox="1"/>
          <p:nvPr/>
        </p:nvSpPr>
        <p:spPr>
          <a:xfrm>
            <a:off x="1172632" y="2156342"/>
            <a:ext cx="4923368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Entre no App Claro Flex e clique em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Já sou Flex;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89C58CFD-6BF5-D12B-46F4-048F707775E8}"/>
              </a:ext>
            </a:extLst>
          </p:cNvPr>
          <p:cNvSpPr txBox="1"/>
          <p:nvPr/>
        </p:nvSpPr>
        <p:spPr>
          <a:xfrm>
            <a:off x="1172632" y="3425789"/>
            <a:ext cx="4923368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Realize o login </a:t>
            </a:r>
            <a:r>
              <a:rPr lang="pt-BR" sz="1600" dirty="0">
                <a:cs typeface="Segoe UI" panose="020B0502040204020203" pitchFamily="34" charset="0"/>
              </a:rPr>
              <a:t>com o CPF e senha;</a:t>
            </a:r>
            <a:r>
              <a:rPr lang="pt-BR" sz="1600" b="1" dirty="0">
                <a:cs typeface="Segoe UI" panose="020B0502040204020203" pitchFamily="34" charset="0"/>
              </a:rPr>
              <a:t>​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sp>
        <p:nvSpPr>
          <p:cNvPr id="24" name="Retângulo: Único Canto Recortado 23">
            <a:extLst>
              <a:ext uri="{FF2B5EF4-FFF2-40B4-BE49-F238E27FC236}">
                <a16:creationId xmlns:a16="http://schemas.microsoft.com/office/drawing/2014/main" id="{8A4E4417-8B55-7C59-5E79-1B7E744545C2}"/>
              </a:ext>
            </a:extLst>
          </p:cNvPr>
          <p:cNvSpPr/>
          <p:nvPr/>
        </p:nvSpPr>
        <p:spPr>
          <a:xfrm>
            <a:off x="-13894" y="8044609"/>
            <a:ext cx="4337921" cy="1149058"/>
          </a:xfrm>
          <a:prstGeom prst="snip1Rect">
            <a:avLst>
              <a:gd name="adj" fmla="val 3775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5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8A1C9-BCE6-CF3B-4167-7C3A658CE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Agrupar 53">
            <a:extLst>
              <a:ext uri="{FF2B5EF4-FFF2-40B4-BE49-F238E27FC236}">
                <a16:creationId xmlns:a16="http://schemas.microsoft.com/office/drawing/2014/main" id="{1EE7751B-75F0-10A3-46D4-FE891C9BD713}"/>
              </a:ext>
            </a:extLst>
          </p:cNvPr>
          <p:cNvGrpSpPr/>
          <p:nvPr/>
        </p:nvGrpSpPr>
        <p:grpSpPr>
          <a:xfrm>
            <a:off x="9673864" y="2052777"/>
            <a:ext cx="2300238" cy="4328794"/>
            <a:chOff x="9438694" y="1814673"/>
            <a:chExt cx="2300238" cy="4328794"/>
          </a:xfrm>
        </p:grpSpPr>
        <p:grpSp>
          <p:nvGrpSpPr>
            <p:cNvPr id="9222" name="Group 31">
              <a:extLst>
                <a:ext uri="{FF2B5EF4-FFF2-40B4-BE49-F238E27FC236}">
                  <a16:creationId xmlns:a16="http://schemas.microsoft.com/office/drawing/2014/main" id="{3A123D52-23D0-36EA-ADB6-71F62C39340D}"/>
                </a:ext>
              </a:extLst>
            </p:cNvPr>
            <p:cNvGrpSpPr/>
            <p:nvPr/>
          </p:nvGrpSpPr>
          <p:grpSpPr>
            <a:xfrm>
              <a:off x="9438694" y="1814673"/>
              <a:ext cx="2300238" cy="4328794"/>
              <a:chOff x="9567331" y="1170920"/>
              <a:chExt cx="2419350" cy="4552950"/>
            </a:xfrm>
          </p:grpSpPr>
          <p:grpSp>
            <p:nvGrpSpPr>
              <p:cNvPr id="9224" name="Group 29">
                <a:extLst>
                  <a:ext uri="{FF2B5EF4-FFF2-40B4-BE49-F238E27FC236}">
                    <a16:creationId xmlns:a16="http://schemas.microsoft.com/office/drawing/2014/main" id="{C0E4D15B-EABF-9E4E-F080-7703D9BE9946}"/>
                  </a:ext>
                </a:extLst>
              </p:cNvPr>
              <p:cNvGrpSpPr/>
              <p:nvPr/>
            </p:nvGrpSpPr>
            <p:grpSpPr>
              <a:xfrm>
                <a:off x="9567331" y="1170920"/>
                <a:ext cx="2419350" cy="4552950"/>
                <a:chOff x="9567331" y="1170920"/>
                <a:chExt cx="2419350" cy="4552950"/>
              </a:xfrm>
            </p:grpSpPr>
            <p:pic>
              <p:nvPicPr>
                <p:cNvPr id="9226" name="Graphic 82">
                  <a:extLst>
                    <a:ext uri="{FF2B5EF4-FFF2-40B4-BE49-F238E27FC236}">
                      <a16:creationId xmlns:a16="http://schemas.microsoft.com/office/drawing/2014/main" id="{4D183A10-D32A-0876-E223-CE13F9B445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67331" y="1170920"/>
                  <a:ext cx="2419350" cy="4552950"/>
                </a:xfrm>
                <a:prstGeom prst="rect">
                  <a:avLst/>
                </a:prstGeom>
              </p:spPr>
            </p:pic>
            <p:pic>
              <p:nvPicPr>
                <p:cNvPr id="9227" name="Imagem 9226">
                  <a:extLst>
                    <a:ext uri="{FF2B5EF4-FFF2-40B4-BE49-F238E27FC236}">
                      <a16:creationId xmlns:a16="http://schemas.microsoft.com/office/drawing/2014/main" id="{DE583ACC-2BBF-370A-45AE-88C2CE06A3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16948" t="66260" r="12202" b="6004"/>
                <a:stretch/>
              </p:blipFill>
              <p:spPr>
                <a:xfrm>
                  <a:off x="9798310" y="4173568"/>
                  <a:ext cx="1957388" cy="1086988"/>
                </a:xfrm>
                <a:prstGeom prst="rect">
                  <a:avLst/>
                </a:prstGeom>
              </p:spPr>
            </p:pic>
          </p:grpSp>
          <p:pic>
            <p:nvPicPr>
              <p:cNvPr id="9225" name="Imagem 9224">
                <a:extLst>
                  <a:ext uri="{FF2B5EF4-FFF2-40B4-BE49-F238E27FC236}">
                    <a16:creationId xmlns:a16="http://schemas.microsoft.com/office/drawing/2014/main" id="{21D391F7-70F5-0663-75BF-2A2D118A368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19" r="1419"/>
              <a:stretch/>
            </p:blipFill>
            <p:spPr>
              <a:xfrm>
                <a:off x="9690879" y="1297069"/>
                <a:ext cx="2169364" cy="4302879"/>
              </a:xfrm>
              <a:prstGeom prst="roundRect">
                <a:avLst>
                  <a:gd name="adj" fmla="val 7247"/>
                </a:avLst>
              </a:prstGeom>
            </p:spPr>
          </p:pic>
        </p:grpSp>
        <p:pic>
          <p:nvPicPr>
            <p:cNvPr id="9223" name="Imagem 9222">
              <a:extLst>
                <a:ext uri="{FF2B5EF4-FFF2-40B4-BE49-F238E27FC236}">
                  <a16:creationId xmlns:a16="http://schemas.microsoft.com/office/drawing/2014/main" id="{FF6DCF85-42AC-1920-4D73-747B461F61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" t="84411" r="681" b="1384"/>
            <a:stretch/>
          </p:blipFill>
          <p:spPr>
            <a:xfrm>
              <a:off x="9562508" y="5004100"/>
              <a:ext cx="2056210" cy="1021546"/>
            </a:xfrm>
            <a:prstGeom prst="roundRect">
              <a:avLst>
                <a:gd name="adj" fmla="val 9377"/>
              </a:avLst>
            </a:prstGeom>
          </p:spPr>
        </p:pic>
      </p:grpSp>
      <p:grpSp>
        <p:nvGrpSpPr>
          <p:cNvPr id="55" name="Group 33">
            <a:extLst>
              <a:ext uri="{FF2B5EF4-FFF2-40B4-BE49-F238E27FC236}">
                <a16:creationId xmlns:a16="http://schemas.microsoft.com/office/drawing/2014/main" id="{997BE836-295D-0D63-73DE-D61A66E988A5}"/>
              </a:ext>
            </a:extLst>
          </p:cNvPr>
          <p:cNvGrpSpPr/>
          <p:nvPr/>
        </p:nvGrpSpPr>
        <p:grpSpPr>
          <a:xfrm>
            <a:off x="4839552" y="2073063"/>
            <a:ext cx="2300239" cy="4336231"/>
            <a:chOff x="4463837" y="1170920"/>
            <a:chExt cx="2416111" cy="4554664"/>
          </a:xfrm>
        </p:grpSpPr>
        <p:grpSp>
          <p:nvGrpSpPr>
            <p:cNvPr id="9216" name="Group 27">
              <a:extLst>
                <a:ext uri="{FF2B5EF4-FFF2-40B4-BE49-F238E27FC236}">
                  <a16:creationId xmlns:a16="http://schemas.microsoft.com/office/drawing/2014/main" id="{122B75F2-214F-E106-B792-B6C9F104C38A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9219" name="Freeform: Shape 20">
                <a:extLst>
                  <a:ext uri="{FF2B5EF4-FFF2-40B4-BE49-F238E27FC236}">
                    <a16:creationId xmlns:a16="http://schemas.microsoft.com/office/drawing/2014/main" id="{5BC2C9D3-8E50-BD7E-383E-AB9839A017C7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9220" name="Freeform: Shape 21">
                <a:extLst>
                  <a:ext uri="{FF2B5EF4-FFF2-40B4-BE49-F238E27FC236}">
                    <a16:creationId xmlns:a16="http://schemas.microsoft.com/office/drawing/2014/main" id="{ADE476C5-AD7E-723F-DEFE-23CC5FAF82D6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9221" name="Imagem 9220">
                <a:extLst>
                  <a:ext uri="{FF2B5EF4-FFF2-40B4-BE49-F238E27FC236}">
                    <a16:creationId xmlns:a16="http://schemas.microsoft.com/office/drawing/2014/main" id="{A021718B-4D6B-3A67-407B-8DD85C5473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9217" name="Imagem 9216">
              <a:extLst>
                <a:ext uri="{FF2B5EF4-FFF2-40B4-BE49-F238E27FC236}">
                  <a16:creationId xmlns:a16="http://schemas.microsoft.com/office/drawing/2014/main" id="{A137E414-4B29-A09A-795F-4BD32F486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36" b="1636"/>
            <a:stretch/>
          </p:blipFill>
          <p:spPr>
            <a:xfrm>
              <a:off x="4573341" y="1260427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56" name="Agrupar 55">
            <a:extLst>
              <a:ext uri="{FF2B5EF4-FFF2-40B4-BE49-F238E27FC236}">
                <a16:creationId xmlns:a16="http://schemas.microsoft.com/office/drawing/2014/main" id="{FDFB8209-B069-419B-5FEE-2AA2E176093A}"/>
              </a:ext>
            </a:extLst>
          </p:cNvPr>
          <p:cNvGrpSpPr/>
          <p:nvPr/>
        </p:nvGrpSpPr>
        <p:grpSpPr>
          <a:xfrm>
            <a:off x="7258249" y="2051147"/>
            <a:ext cx="2297158" cy="4330424"/>
            <a:chOff x="6908231" y="1836376"/>
            <a:chExt cx="2297158" cy="4330424"/>
          </a:xfrm>
        </p:grpSpPr>
        <p:grpSp>
          <p:nvGrpSpPr>
            <p:cNvPr id="57" name="Group 28">
              <a:extLst>
                <a:ext uri="{FF2B5EF4-FFF2-40B4-BE49-F238E27FC236}">
                  <a16:creationId xmlns:a16="http://schemas.microsoft.com/office/drawing/2014/main" id="{20D341B4-6409-AA78-68FF-A8EAD5E8A97C}"/>
                </a:ext>
              </a:extLst>
            </p:cNvPr>
            <p:cNvGrpSpPr/>
            <p:nvPr/>
          </p:nvGrpSpPr>
          <p:grpSpPr>
            <a:xfrm>
              <a:off x="6908231" y="1836376"/>
              <a:ext cx="2297158" cy="4330424"/>
              <a:chOff x="7024157" y="1170920"/>
              <a:chExt cx="2416111" cy="4554664"/>
            </a:xfrm>
          </p:grpSpPr>
          <p:sp>
            <p:nvSpPr>
              <p:cNvPr id="61" name="Freeform: Shape 24">
                <a:extLst>
                  <a:ext uri="{FF2B5EF4-FFF2-40B4-BE49-F238E27FC236}">
                    <a16:creationId xmlns:a16="http://schemas.microsoft.com/office/drawing/2014/main" id="{558A0851-F303-8801-1F85-0869FED9B0D6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25">
                <a:extLst>
                  <a:ext uri="{FF2B5EF4-FFF2-40B4-BE49-F238E27FC236}">
                    <a16:creationId xmlns:a16="http://schemas.microsoft.com/office/drawing/2014/main" id="{ED0CF90E-E459-D459-6E10-5BB5EC7C4405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63" name="Imagem 62">
                <a:extLst>
                  <a:ext uri="{FF2B5EF4-FFF2-40B4-BE49-F238E27FC236}">
                    <a16:creationId xmlns:a16="http://schemas.microsoft.com/office/drawing/2014/main" id="{35476ACE-A02C-9369-B4B2-85E5E03600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58" name="Agrupar 57">
              <a:extLst>
                <a:ext uri="{FF2B5EF4-FFF2-40B4-BE49-F238E27FC236}">
                  <a16:creationId xmlns:a16="http://schemas.microsoft.com/office/drawing/2014/main" id="{90A85A6E-C757-5336-017F-3538ABE4593C}"/>
                </a:ext>
              </a:extLst>
            </p:cNvPr>
            <p:cNvGrpSpPr/>
            <p:nvPr/>
          </p:nvGrpSpPr>
          <p:grpSpPr>
            <a:xfrm>
              <a:off x="7009346" y="1962458"/>
              <a:ext cx="2098191" cy="4112453"/>
              <a:chOff x="6881810" y="1962458"/>
              <a:chExt cx="2098191" cy="4112453"/>
            </a:xfrm>
          </p:grpSpPr>
          <p:sp>
            <p:nvSpPr>
              <p:cNvPr id="59" name="Retângulo 58">
                <a:extLst>
                  <a:ext uri="{FF2B5EF4-FFF2-40B4-BE49-F238E27FC236}">
                    <a16:creationId xmlns:a16="http://schemas.microsoft.com/office/drawing/2014/main" id="{15E38A28-E572-25B4-9CAF-78F86B8A1B35}"/>
                  </a:ext>
                </a:extLst>
              </p:cNvPr>
              <p:cNvSpPr/>
              <p:nvPr/>
            </p:nvSpPr>
            <p:spPr>
              <a:xfrm>
                <a:off x="6881811" y="3923960"/>
                <a:ext cx="2084023" cy="704212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60" name="Imagem 59">
                <a:extLst>
                  <a:ext uri="{FF2B5EF4-FFF2-40B4-BE49-F238E27FC236}">
                    <a16:creationId xmlns:a16="http://schemas.microsoft.com/office/drawing/2014/main" id="{DFF42FD6-8339-9950-0344-1249EE4FE4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6" r="4526"/>
              <a:stretch/>
            </p:blipFill>
            <p:spPr>
              <a:xfrm>
                <a:off x="6881810" y="1962458"/>
                <a:ext cx="2098191" cy="4112453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</p:grp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A708CCEB-9697-FA1C-11F6-F00D84E9AC20}"/>
              </a:ext>
            </a:extLst>
          </p:cNvPr>
          <p:cNvGrpSpPr/>
          <p:nvPr/>
        </p:nvGrpSpPr>
        <p:grpSpPr>
          <a:xfrm>
            <a:off x="5704942" y="1746676"/>
            <a:ext cx="569458" cy="569459"/>
            <a:chOff x="7484918" y="1426736"/>
            <a:chExt cx="574431" cy="574432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679CF454-F504-B6D6-38E0-F764B38694FE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19" name="Google Shape;675;p46">
              <a:extLst>
                <a:ext uri="{FF2B5EF4-FFF2-40B4-BE49-F238E27FC236}">
                  <a16:creationId xmlns:a16="http://schemas.microsoft.com/office/drawing/2014/main" id="{4BFA295B-5D4B-6E26-760D-05243AE44AEC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16F3EEDB-048A-B955-D7D6-51C07FE2AD73}"/>
              </a:ext>
            </a:extLst>
          </p:cNvPr>
          <p:cNvGrpSpPr/>
          <p:nvPr/>
        </p:nvGrpSpPr>
        <p:grpSpPr>
          <a:xfrm>
            <a:off x="8107756" y="1733544"/>
            <a:ext cx="598144" cy="598145"/>
            <a:chOff x="10001129" y="1436584"/>
            <a:chExt cx="603367" cy="603368"/>
          </a:xfrm>
        </p:grpSpPr>
        <p:sp>
          <p:nvSpPr>
            <p:cNvPr id="21" name="Forma Livre: Forma 20">
              <a:extLst>
                <a:ext uri="{FF2B5EF4-FFF2-40B4-BE49-F238E27FC236}">
                  <a16:creationId xmlns:a16="http://schemas.microsoft.com/office/drawing/2014/main" id="{A15B5F81-6505-DE2C-2326-4B9904192572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3" name="Google Shape;675;p46">
              <a:extLst>
                <a:ext uri="{FF2B5EF4-FFF2-40B4-BE49-F238E27FC236}">
                  <a16:creationId xmlns:a16="http://schemas.microsoft.com/office/drawing/2014/main" id="{E82161F2-2F6F-2633-CCA0-78319BF9DFB7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795EC9A7-0C52-16E3-5F8E-4C7A7C74F7A0}"/>
              </a:ext>
            </a:extLst>
          </p:cNvPr>
          <p:cNvGrpSpPr/>
          <p:nvPr/>
        </p:nvGrpSpPr>
        <p:grpSpPr>
          <a:xfrm>
            <a:off x="-13895" y="3143084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6" name="Retângulo: Cantos Superiores Arredondados 5">
              <a:extLst>
                <a:ext uri="{FF2B5EF4-FFF2-40B4-BE49-F238E27FC236}">
                  <a16:creationId xmlns:a16="http://schemas.microsoft.com/office/drawing/2014/main" id="{851DB2D5-447C-9330-C86D-43930441660F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7" name="Google Shape;675;p46">
              <a:extLst>
                <a:ext uri="{FF2B5EF4-FFF2-40B4-BE49-F238E27FC236}">
                  <a16:creationId xmlns:a16="http://schemas.microsoft.com/office/drawing/2014/main" id="{A339A7CB-D810-59F6-75F7-79A32CAAD2D2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FE47AC4E-93D2-41CE-0F45-3A4F00D2BC27}"/>
              </a:ext>
            </a:extLst>
          </p:cNvPr>
          <p:cNvGrpSpPr/>
          <p:nvPr/>
        </p:nvGrpSpPr>
        <p:grpSpPr>
          <a:xfrm>
            <a:off x="-11207" y="2049076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AFD0663B-AAD7-2F1E-45D2-6D4D1C83E2FA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rgbClr val="DA291C"/>
                </a:solidFill>
              </a:endParaRPr>
            </a:p>
          </p:txBody>
        </p:sp>
        <p:sp>
          <p:nvSpPr>
            <p:cNvPr id="16" name="Google Shape;675;p46">
              <a:extLst>
                <a:ext uri="{FF2B5EF4-FFF2-40B4-BE49-F238E27FC236}">
                  <a16:creationId xmlns:a16="http://schemas.microsoft.com/office/drawing/2014/main" id="{9110D218-335C-1A3C-F6DA-B49152BBC6BD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B74C79FE-81CB-5525-4249-23D62C6A7D23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TROCA DE CHIP VIA APP PARA CHIP ESIM​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42E67FD2-8773-650B-6752-87D92F911244}"/>
              </a:ext>
            </a:extLst>
          </p:cNvPr>
          <p:cNvSpPr txBox="1"/>
          <p:nvPr/>
        </p:nvSpPr>
        <p:spPr>
          <a:xfrm>
            <a:off x="1172632" y="2156342"/>
            <a:ext cx="351006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Clique em Menu </a:t>
            </a:r>
            <a:r>
              <a:rPr lang="pt-BR" sz="1600" dirty="0">
                <a:cs typeface="Segoe UI" panose="020B0502040204020203" pitchFamily="34" charset="0"/>
              </a:rPr>
              <a:t>e em seguida em Trocar meu Chip;​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8BB26771-90B5-456B-1A7E-D98BDF449B6F}"/>
              </a:ext>
            </a:extLst>
          </p:cNvPr>
          <p:cNvSpPr txBox="1"/>
          <p:nvPr/>
        </p:nvSpPr>
        <p:spPr>
          <a:xfrm>
            <a:off x="1172632" y="3250025"/>
            <a:ext cx="328529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Confirmar </a:t>
            </a:r>
            <a:r>
              <a:rPr lang="pt-BR" sz="1600" dirty="0">
                <a:cs typeface="Segoe UI" panose="020B0502040204020203" pitchFamily="34" charset="0"/>
              </a:rPr>
              <a:t>se é a linha desejada para a troca;​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8729DD0C-501B-AC5B-D66F-2CF03FC69266}"/>
              </a:ext>
            </a:extLst>
          </p:cNvPr>
          <p:cNvGrpSpPr/>
          <p:nvPr/>
        </p:nvGrpSpPr>
        <p:grpSpPr>
          <a:xfrm>
            <a:off x="-7435" y="4206946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41" name="Retângulo: Cantos Superiores Arredondados 40">
              <a:extLst>
                <a:ext uri="{FF2B5EF4-FFF2-40B4-BE49-F238E27FC236}">
                  <a16:creationId xmlns:a16="http://schemas.microsoft.com/office/drawing/2014/main" id="{5A361446-3A95-CE4B-7A80-9F8FFD1B6C20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42" name="Google Shape;675;p46">
              <a:extLst>
                <a:ext uri="{FF2B5EF4-FFF2-40B4-BE49-F238E27FC236}">
                  <a16:creationId xmlns:a16="http://schemas.microsoft.com/office/drawing/2014/main" id="{A87ADB5D-D855-7DC5-5D2A-9E398437AFAD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3" name="Google Shape;675;p46">
            <a:extLst>
              <a:ext uri="{FF2B5EF4-FFF2-40B4-BE49-F238E27FC236}">
                <a16:creationId xmlns:a16="http://schemas.microsoft.com/office/drawing/2014/main" id="{2DAA41BA-D9ED-A8DE-BD36-3A280CFD040F}"/>
              </a:ext>
            </a:extLst>
          </p:cNvPr>
          <p:cNvSpPr txBox="1"/>
          <p:nvPr/>
        </p:nvSpPr>
        <p:spPr>
          <a:xfrm>
            <a:off x="1179092" y="4313887"/>
            <a:ext cx="314493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Selecione </a:t>
            </a:r>
            <a:r>
              <a:rPr lang="pt-BR" sz="1600" b="1" dirty="0">
                <a:cs typeface="Segoe UI" panose="020B0502040204020203" pitchFamily="34" charset="0"/>
              </a:rPr>
              <a:t>Trocar meu chip </a:t>
            </a:r>
            <a:r>
              <a:rPr lang="pt-BR" sz="1600" dirty="0">
                <a:cs typeface="Segoe UI" panose="020B0502040204020203" pitchFamily="34" charset="0"/>
              </a:rPr>
              <a:t>por um </a:t>
            </a:r>
            <a:r>
              <a:rPr lang="pt-BR" sz="1600" b="1" dirty="0" err="1">
                <a:solidFill>
                  <a:srgbClr val="DA291C"/>
                </a:solidFill>
                <a:cs typeface="Segoe UI" panose="020B0502040204020203" pitchFamily="34" charset="0"/>
              </a:rPr>
              <a:t>eSIM</a:t>
            </a:r>
            <a:r>
              <a:rPr lang="pt-BR" sz="1600" dirty="0">
                <a:cs typeface="Segoe UI" panose="020B0502040204020203" pitchFamily="34" charset="0"/>
              </a:rPr>
              <a:t>​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49" name="Agrupar 48">
            <a:extLst>
              <a:ext uri="{FF2B5EF4-FFF2-40B4-BE49-F238E27FC236}">
                <a16:creationId xmlns:a16="http://schemas.microsoft.com/office/drawing/2014/main" id="{7EEFF2A0-8197-9F68-3204-637FD47EDC64}"/>
              </a:ext>
            </a:extLst>
          </p:cNvPr>
          <p:cNvGrpSpPr/>
          <p:nvPr/>
        </p:nvGrpSpPr>
        <p:grpSpPr>
          <a:xfrm>
            <a:off x="10524911" y="1732590"/>
            <a:ext cx="598144" cy="598145"/>
            <a:chOff x="10001129" y="1436584"/>
            <a:chExt cx="603367" cy="603368"/>
          </a:xfrm>
        </p:grpSpPr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085406FC-8E5C-02FB-5361-8207970172E6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51" name="Google Shape;675;p46">
              <a:extLst>
                <a:ext uri="{FF2B5EF4-FFF2-40B4-BE49-F238E27FC236}">
                  <a16:creationId xmlns:a16="http://schemas.microsoft.com/office/drawing/2014/main" id="{9119634B-2075-DA81-412B-D7737E6B8BB7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65" name="Retângulo: Único Canto Recortado 7174">
            <a:extLst>
              <a:ext uri="{FF2B5EF4-FFF2-40B4-BE49-F238E27FC236}">
                <a16:creationId xmlns:a16="http://schemas.microsoft.com/office/drawing/2014/main" id="{F9EC982D-DDF6-9006-4C19-DC22394E7DE0}"/>
              </a:ext>
            </a:extLst>
          </p:cNvPr>
          <p:cNvSpPr/>
          <p:nvPr/>
        </p:nvSpPr>
        <p:spPr>
          <a:xfrm>
            <a:off x="-13894" y="5242204"/>
            <a:ext cx="4696587" cy="1615796"/>
          </a:xfrm>
          <a:prstGeom prst="snip1Rect">
            <a:avLst>
              <a:gd name="adj" fmla="val 28851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6" name="Google Shape;675;p46">
            <a:extLst>
              <a:ext uri="{FF2B5EF4-FFF2-40B4-BE49-F238E27FC236}">
                <a16:creationId xmlns:a16="http://schemas.microsoft.com/office/drawing/2014/main" id="{79464926-19DF-224B-B482-12541799BF7C}"/>
              </a:ext>
            </a:extLst>
          </p:cNvPr>
          <p:cNvSpPr txBox="1"/>
          <p:nvPr/>
        </p:nvSpPr>
        <p:spPr>
          <a:xfrm>
            <a:off x="197574" y="5357625"/>
            <a:ext cx="4273651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400" b="1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Atenção: É necessário ter uma conexão WI-FI ou pela rede de outro chip que não seja o que será trocado</a:t>
            </a:r>
            <a:r>
              <a:rPr lang="pt-BR" sz="1400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. Isso impacta diretamente na experiência do usuário, já que resulta em falhas na ativação do chip </a:t>
            </a:r>
            <a:r>
              <a:rPr lang="pt-BR" sz="1400" dirty="0" err="1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e-SIM</a:t>
            </a:r>
            <a:r>
              <a:rPr lang="pt-BR" sz="1400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. Em caso de qualquer problema, o cliente poderá acessar o chat 24h.</a:t>
            </a:r>
          </a:p>
        </p:txBody>
      </p:sp>
    </p:spTree>
    <p:extLst>
      <p:ext uri="{BB962C8B-B14F-4D97-AF65-F5344CB8AC3E}">
        <p14:creationId xmlns:p14="http://schemas.microsoft.com/office/powerpoint/2010/main" val="133371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A4C5B-3D34-7F3A-F36B-F097C2909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3">
            <a:extLst>
              <a:ext uri="{FF2B5EF4-FFF2-40B4-BE49-F238E27FC236}">
                <a16:creationId xmlns:a16="http://schemas.microsoft.com/office/drawing/2014/main" id="{CD47F82E-A378-EDE2-133A-6AA1A6367181}"/>
              </a:ext>
            </a:extLst>
          </p:cNvPr>
          <p:cNvGrpSpPr/>
          <p:nvPr/>
        </p:nvGrpSpPr>
        <p:grpSpPr>
          <a:xfrm>
            <a:off x="6634615" y="2070791"/>
            <a:ext cx="2300239" cy="4336231"/>
            <a:chOff x="4463837" y="1170920"/>
            <a:chExt cx="2416111" cy="4554664"/>
          </a:xfrm>
        </p:grpSpPr>
        <p:grpSp>
          <p:nvGrpSpPr>
            <p:cNvPr id="37" name="Group 27">
              <a:extLst>
                <a:ext uri="{FF2B5EF4-FFF2-40B4-BE49-F238E27FC236}">
                  <a16:creationId xmlns:a16="http://schemas.microsoft.com/office/drawing/2014/main" id="{27D46614-95B1-6BFC-0661-82964DC073DB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39" name="Freeform: Shape 20">
                <a:extLst>
                  <a:ext uri="{FF2B5EF4-FFF2-40B4-BE49-F238E27FC236}">
                    <a16:creationId xmlns:a16="http://schemas.microsoft.com/office/drawing/2014/main" id="{597ECC0A-788E-43FD-A750-DF46E44415C7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21">
                <a:extLst>
                  <a:ext uri="{FF2B5EF4-FFF2-40B4-BE49-F238E27FC236}">
                    <a16:creationId xmlns:a16="http://schemas.microsoft.com/office/drawing/2014/main" id="{0D7BD607-5622-7FE4-6E24-CBFF2E9213F4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41" name="Imagem 40">
                <a:extLst>
                  <a:ext uri="{FF2B5EF4-FFF2-40B4-BE49-F238E27FC236}">
                    <a16:creationId xmlns:a16="http://schemas.microsoft.com/office/drawing/2014/main" id="{46AE0461-FA7E-D5A4-8358-B2182E4CEE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38" name="Imagem 37">
              <a:extLst>
                <a:ext uri="{FF2B5EF4-FFF2-40B4-BE49-F238E27FC236}">
                  <a16:creationId xmlns:a16="http://schemas.microsoft.com/office/drawing/2014/main" id="{6893FC9A-8FD8-29B6-0A81-3298F16A89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0" r="5110"/>
            <a:stretch/>
          </p:blipFill>
          <p:spPr>
            <a:xfrm>
              <a:off x="4573341" y="1260427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E7D286A7-046F-8DF1-EEC9-12C698AF8D90}"/>
              </a:ext>
            </a:extLst>
          </p:cNvPr>
          <p:cNvGrpSpPr/>
          <p:nvPr/>
        </p:nvGrpSpPr>
        <p:grpSpPr>
          <a:xfrm>
            <a:off x="9117939" y="2048414"/>
            <a:ext cx="2297158" cy="4330424"/>
            <a:chOff x="6908231" y="1836376"/>
            <a:chExt cx="2297158" cy="4330424"/>
          </a:xfrm>
        </p:grpSpPr>
        <p:grpSp>
          <p:nvGrpSpPr>
            <p:cNvPr id="26" name="Group 28">
              <a:extLst>
                <a:ext uri="{FF2B5EF4-FFF2-40B4-BE49-F238E27FC236}">
                  <a16:creationId xmlns:a16="http://schemas.microsoft.com/office/drawing/2014/main" id="{0C819165-25BD-3ED5-7E92-E085EC180943}"/>
                </a:ext>
              </a:extLst>
            </p:cNvPr>
            <p:cNvGrpSpPr/>
            <p:nvPr/>
          </p:nvGrpSpPr>
          <p:grpSpPr>
            <a:xfrm>
              <a:off x="6908231" y="1836376"/>
              <a:ext cx="2297158" cy="4330424"/>
              <a:chOff x="7024157" y="1170920"/>
              <a:chExt cx="2416111" cy="4554664"/>
            </a:xfrm>
          </p:grpSpPr>
          <p:sp>
            <p:nvSpPr>
              <p:cNvPr id="33" name="Freeform: Shape 24">
                <a:extLst>
                  <a:ext uri="{FF2B5EF4-FFF2-40B4-BE49-F238E27FC236}">
                    <a16:creationId xmlns:a16="http://schemas.microsoft.com/office/drawing/2014/main" id="{DD22FB91-1FCD-B3C5-0C9D-6F1CC546757C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25">
                <a:extLst>
                  <a:ext uri="{FF2B5EF4-FFF2-40B4-BE49-F238E27FC236}">
                    <a16:creationId xmlns:a16="http://schemas.microsoft.com/office/drawing/2014/main" id="{68AB0C54-CCA7-3398-9F14-443CE98EE157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36" name="Imagem 35">
                <a:extLst>
                  <a:ext uri="{FF2B5EF4-FFF2-40B4-BE49-F238E27FC236}">
                    <a16:creationId xmlns:a16="http://schemas.microsoft.com/office/drawing/2014/main" id="{0C71D0D2-F226-59BC-C5A0-0CB15D4FA0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27" name="Agrupar 26">
              <a:extLst>
                <a:ext uri="{FF2B5EF4-FFF2-40B4-BE49-F238E27FC236}">
                  <a16:creationId xmlns:a16="http://schemas.microsoft.com/office/drawing/2014/main" id="{74EF5A9F-9577-72F8-3E61-C2065B313DC0}"/>
                </a:ext>
              </a:extLst>
            </p:cNvPr>
            <p:cNvGrpSpPr/>
            <p:nvPr/>
          </p:nvGrpSpPr>
          <p:grpSpPr>
            <a:xfrm>
              <a:off x="7009347" y="1937794"/>
              <a:ext cx="2084023" cy="4078258"/>
              <a:chOff x="6881811" y="1937794"/>
              <a:chExt cx="2084023" cy="4078258"/>
            </a:xfrm>
          </p:grpSpPr>
          <p:sp>
            <p:nvSpPr>
              <p:cNvPr id="29" name="Retângulo 28">
                <a:extLst>
                  <a:ext uri="{FF2B5EF4-FFF2-40B4-BE49-F238E27FC236}">
                    <a16:creationId xmlns:a16="http://schemas.microsoft.com/office/drawing/2014/main" id="{0D460F4A-9842-B41D-96EA-59F22205CB30}"/>
                  </a:ext>
                </a:extLst>
              </p:cNvPr>
              <p:cNvSpPr/>
              <p:nvPr/>
            </p:nvSpPr>
            <p:spPr>
              <a:xfrm>
                <a:off x="6881811" y="3923960"/>
                <a:ext cx="2084023" cy="704212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32" name="Imagem 31">
                <a:extLst>
                  <a:ext uri="{FF2B5EF4-FFF2-40B4-BE49-F238E27FC236}">
                    <a16:creationId xmlns:a16="http://schemas.microsoft.com/office/drawing/2014/main" id="{748AA988-C837-07C6-0D47-65EAC5A537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6" r="4526"/>
              <a:stretch/>
            </p:blipFill>
            <p:spPr>
              <a:xfrm>
                <a:off x="6882391" y="1937794"/>
                <a:ext cx="2083443" cy="4078258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</p:grp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C76CEA84-B45C-2BFB-DDDC-F8FF41D85742}"/>
              </a:ext>
            </a:extLst>
          </p:cNvPr>
          <p:cNvGrpSpPr/>
          <p:nvPr/>
        </p:nvGrpSpPr>
        <p:grpSpPr>
          <a:xfrm>
            <a:off x="7497519" y="1746676"/>
            <a:ext cx="574431" cy="574432"/>
            <a:chOff x="7484918" y="1426736"/>
            <a:chExt cx="574431" cy="574432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01EFA066-4BD6-FF9B-CF72-BEA81FB9ACF5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19" name="Google Shape;675;p46">
              <a:extLst>
                <a:ext uri="{FF2B5EF4-FFF2-40B4-BE49-F238E27FC236}">
                  <a16:creationId xmlns:a16="http://schemas.microsoft.com/office/drawing/2014/main" id="{D960BBC5-635F-F1F1-8B6E-EF7836986DA3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0A7C92B7-D912-523D-71D6-89FB98422575}"/>
              </a:ext>
            </a:extLst>
          </p:cNvPr>
          <p:cNvGrpSpPr/>
          <p:nvPr/>
        </p:nvGrpSpPr>
        <p:grpSpPr>
          <a:xfrm>
            <a:off x="9964835" y="1733544"/>
            <a:ext cx="603367" cy="603368"/>
            <a:chOff x="10001129" y="1436584"/>
            <a:chExt cx="603367" cy="603368"/>
          </a:xfrm>
        </p:grpSpPr>
        <p:sp>
          <p:nvSpPr>
            <p:cNvPr id="21" name="Forma Livre: Forma 20">
              <a:extLst>
                <a:ext uri="{FF2B5EF4-FFF2-40B4-BE49-F238E27FC236}">
                  <a16:creationId xmlns:a16="http://schemas.microsoft.com/office/drawing/2014/main" id="{D778B38D-4F3C-DA51-DD82-CCD622A08B02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3" name="Google Shape;675;p46">
              <a:extLst>
                <a:ext uri="{FF2B5EF4-FFF2-40B4-BE49-F238E27FC236}">
                  <a16:creationId xmlns:a16="http://schemas.microsoft.com/office/drawing/2014/main" id="{09EDD7AF-B299-FA90-B86F-316F7178AF16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FC91D6BB-5246-D8EA-3A35-CBF2EA279CD0}"/>
              </a:ext>
            </a:extLst>
          </p:cNvPr>
          <p:cNvGrpSpPr/>
          <p:nvPr/>
        </p:nvGrpSpPr>
        <p:grpSpPr>
          <a:xfrm>
            <a:off x="-13895" y="3886432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6" name="Retângulo: Cantos Superiores Arredondados 5">
              <a:extLst>
                <a:ext uri="{FF2B5EF4-FFF2-40B4-BE49-F238E27FC236}">
                  <a16:creationId xmlns:a16="http://schemas.microsoft.com/office/drawing/2014/main" id="{180CFBE8-E44B-ADDD-1652-5CAE87A455BF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7" name="Google Shape;675;p46">
              <a:extLst>
                <a:ext uri="{FF2B5EF4-FFF2-40B4-BE49-F238E27FC236}">
                  <a16:creationId xmlns:a16="http://schemas.microsoft.com/office/drawing/2014/main" id="{D53E4E12-2DF7-AB23-236D-2EE65833FFDC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05F498B5-140E-196F-8683-28B47731268D}"/>
              </a:ext>
            </a:extLst>
          </p:cNvPr>
          <p:cNvGrpSpPr/>
          <p:nvPr/>
        </p:nvGrpSpPr>
        <p:grpSpPr>
          <a:xfrm>
            <a:off x="-11207" y="2049076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6CE3C5CC-D757-36D2-ED8D-968446CBEB6C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rgbClr val="DA291C"/>
                </a:solidFill>
              </a:endParaRPr>
            </a:p>
          </p:txBody>
        </p:sp>
        <p:sp>
          <p:nvSpPr>
            <p:cNvPr id="16" name="Google Shape;675;p46">
              <a:extLst>
                <a:ext uri="{FF2B5EF4-FFF2-40B4-BE49-F238E27FC236}">
                  <a16:creationId xmlns:a16="http://schemas.microsoft.com/office/drawing/2014/main" id="{38C2BE8A-B9F4-A75C-6E24-C6E7146DA3E1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5DB869AF-AEC3-C822-2A92-5D335F874E58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TROCA DE CHIP VIA APP PARA CHIP ESIM​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EDBE8EFF-D25B-A117-4D5A-A9DA1CF176DB}"/>
              </a:ext>
            </a:extLst>
          </p:cNvPr>
          <p:cNvSpPr txBox="1"/>
          <p:nvPr/>
        </p:nvSpPr>
        <p:spPr>
          <a:xfrm>
            <a:off x="1172632" y="2156342"/>
            <a:ext cx="4615088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Ao clicar </a:t>
            </a:r>
            <a:r>
              <a:rPr lang="pt-BR" sz="1600" b="1" dirty="0">
                <a:cs typeface="Segoe UI" panose="020B0502040204020203" pitchFamily="34" charset="0"/>
              </a:rPr>
              <a:t>avançar</a:t>
            </a:r>
            <a:r>
              <a:rPr lang="pt-BR" sz="1600" dirty="0">
                <a:cs typeface="Segoe UI" panose="020B0502040204020203" pitchFamily="34" charset="0"/>
              </a:rPr>
              <a:t>, o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Claro </a:t>
            </a:r>
            <a:r>
              <a:rPr lang="pt-BR" sz="1600" b="1" dirty="0" err="1">
                <a:solidFill>
                  <a:srgbClr val="DA291C"/>
                </a:solidFill>
                <a:cs typeface="Segoe UI" panose="020B0502040204020203" pitchFamily="34" charset="0"/>
              </a:rPr>
              <a:t>flex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 </a:t>
            </a:r>
            <a:r>
              <a:rPr lang="pt-BR" sz="1600" dirty="0">
                <a:cs typeface="Segoe UI" panose="020B0502040204020203" pitchFamily="34" charset="0"/>
              </a:rPr>
              <a:t>irá analisar se seu dispositivo é compatível com </a:t>
            </a:r>
            <a:r>
              <a:rPr lang="pt-BR" sz="1600" b="1" dirty="0" err="1">
                <a:cs typeface="Segoe UI" panose="020B0502040204020203" pitchFamily="34" charset="0"/>
              </a:rPr>
              <a:t>eSIM</a:t>
            </a:r>
            <a:r>
              <a:rPr lang="pt-BR" sz="1600" dirty="0">
                <a:cs typeface="Segoe UI" panose="020B0502040204020203" pitchFamily="34" charset="0"/>
              </a:rPr>
              <a:t> (se necessário, consultar lista de dispositivos compatíveis no </a:t>
            </a:r>
            <a:r>
              <a:rPr lang="pt-BR" sz="1600" dirty="0" err="1">
                <a:cs typeface="Segoe UI" panose="020B0502040204020203" pitchFamily="34" charset="0"/>
              </a:rPr>
              <a:t>Promomemo</a:t>
            </a:r>
            <a:r>
              <a:rPr lang="pt-BR" sz="1600" dirty="0">
                <a:cs typeface="Segoe UI" panose="020B0502040204020203" pitchFamily="34" charset="0"/>
              </a:rPr>
              <a:t> do </a:t>
            </a:r>
            <a:r>
              <a:rPr lang="pt-BR" sz="1600" b="1" dirty="0" err="1">
                <a:cs typeface="Segoe UI" panose="020B0502040204020203" pitchFamily="34" charset="0"/>
              </a:rPr>
              <a:t>eSIM</a:t>
            </a:r>
            <a:r>
              <a:rPr lang="pt-BR" sz="1600" dirty="0">
                <a:cs typeface="Segoe UI" panose="020B0502040204020203" pitchFamily="34" charset="0"/>
              </a:rPr>
              <a:t> no </a:t>
            </a:r>
            <a:r>
              <a:rPr lang="pt-BR" sz="1600" b="1" dirty="0">
                <a:cs typeface="Segoe UI" panose="020B0502040204020203" pitchFamily="34" charset="0"/>
              </a:rPr>
              <a:t>Flex</a:t>
            </a:r>
            <a:r>
              <a:rPr lang="pt-BR" sz="1600" dirty="0">
                <a:cs typeface="Segoe UI" panose="020B0502040204020203" pitchFamily="34" charset="0"/>
              </a:rPr>
              <a:t>);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4B3824A6-8369-5011-845F-66ADE7162B19}"/>
              </a:ext>
            </a:extLst>
          </p:cNvPr>
          <p:cNvSpPr txBox="1"/>
          <p:nvPr/>
        </p:nvSpPr>
        <p:spPr>
          <a:xfrm>
            <a:off x="1172632" y="3993373"/>
            <a:ext cx="4923368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Realizar </a:t>
            </a:r>
            <a:r>
              <a:rPr lang="pt-BR" sz="1600" dirty="0">
                <a:cs typeface="Segoe UI" panose="020B0502040204020203" pitchFamily="34" charset="0"/>
              </a:rPr>
              <a:t>a biometria;​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126429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D0BB3-5CE4-775D-2117-12D074503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Agrupar 13">
            <a:extLst>
              <a:ext uri="{FF2B5EF4-FFF2-40B4-BE49-F238E27FC236}">
                <a16:creationId xmlns:a16="http://schemas.microsoft.com/office/drawing/2014/main" id="{086D7043-77FB-7DBF-A884-322A189CEFDB}"/>
              </a:ext>
            </a:extLst>
          </p:cNvPr>
          <p:cNvGrpSpPr/>
          <p:nvPr/>
        </p:nvGrpSpPr>
        <p:grpSpPr>
          <a:xfrm>
            <a:off x="-11207" y="2049076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008A989A-2AEE-3A32-5B1E-8CFDF86EE1FD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rgbClr val="DA291C"/>
                </a:solidFill>
              </a:endParaRPr>
            </a:p>
          </p:txBody>
        </p:sp>
        <p:sp>
          <p:nvSpPr>
            <p:cNvPr id="16" name="Google Shape;675;p46">
              <a:extLst>
                <a:ext uri="{FF2B5EF4-FFF2-40B4-BE49-F238E27FC236}">
                  <a16:creationId xmlns:a16="http://schemas.microsoft.com/office/drawing/2014/main" id="{63CD2967-2816-0CD9-E7EE-022066EB3C75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857DC5EA-7D8E-D4B7-4A09-81B2FCC029D8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TROCA DE CHIP VIA APP PARA CHIP ESIM​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7BAF402C-B2A5-6487-B786-F6D815D50EF6}"/>
              </a:ext>
            </a:extLst>
          </p:cNvPr>
          <p:cNvSpPr txBox="1"/>
          <p:nvPr/>
        </p:nvSpPr>
        <p:spPr>
          <a:xfrm>
            <a:off x="1172632" y="2156342"/>
            <a:ext cx="458955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Tira a selfie </a:t>
            </a:r>
            <a:r>
              <a:rPr lang="pt-BR" sz="1600" dirty="0">
                <a:cs typeface="Segoe UI" panose="020B0502040204020203" pitchFamily="34" charset="0"/>
              </a:rPr>
              <a:t>e depois frente e verso do documento;​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8" name="Group 33">
            <a:extLst>
              <a:ext uri="{FF2B5EF4-FFF2-40B4-BE49-F238E27FC236}">
                <a16:creationId xmlns:a16="http://schemas.microsoft.com/office/drawing/2014/main" id="{570BA79E-209B-D692-8F43-7347D62C5F9E}"/>
              </a:ext>
            </a:extLst>
          </p:cNvPr>
          <p:cNvGrpSpPr/>
          <p:nvPr/>
        </p:nvGrpSpPr>
        <p:grpSpPr>
          <a:xfrm>
            <a:off x="6347399" y="2156342"/>
            <a:ext cx="2300239" cy="4336231"/>
            <a:chOff x="4463837" y="1170920"/>
            <a:chExt cx="2416111" cy="4554664"/>
          </a:xfrm>
        </p:grpSpPr>
        <p:grpSp>
          <p:nvGrpSpPr>
            <p:cNvPr id="31" name="Group 27">
              <a:extLst>
                <a:ext uri="{FF2B5EF4-FFF2-40B4-BE49-F238E27FC236}">
                  <a16:creationId xmlns:a16="http://schemas.microsoft.com/office/drawing/2014/main" id="{264AA801-D5D9-1023-81D7-B5E0353ACA9A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42" name="Freeform: Shape 20">
                <a:extLst>
                  <a:ext uri="{FF2B5EF4-FFF2-40B4-BE49-F238E27FC236}">
                    <a16:creationId xmlns:a16="http://schemas.microsoft.com/office/drawing/2014/main" id="{15D1AAE0-0076-5037-E3A8-2043EB4B616F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21">
                <a:extLst>
                  <a:ext uri="{FF2B5EF4-FFF2-40B4-BE49-F238E27FC236}">
                    <a16:creationId xmlns:a16="http://schemas.microsoft.com/office/drawing/2014/main" id="{E1877898-2E8C-E43B-B628-7F8C775B99E0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44" name="Imagem 43">
                <a:extLst>
                  <a:ext uri="{FF2B5EF4-FFF2-40B4-BE49-F238E27FC236}">
                    <a16:creationId xmlns:a16="http://schemas.microsoft.com/office/drawing/2014/main" id="{A619312C-92AE-5C21-AD86-44CEA7B842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34" name="Imagem 33">
              <a:extLst>
                <a:ext uri="{FF2B5EF4-FFF2-40B4-BE49-F238E27FC236}">
                  <a16:creationId xmlns:a16="http://schemas.microsoft.com/office/drawing/2014/main" id="{4ADA04DE-9CBE-972C-780A-83BE27A01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7" r="4997"/>
            <a:stretch/>
          </p:blipFill>
          <p:spPr>
            <a:xfrm>
              <a:off x="4573341" y="1260427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2410D0F4-E9D6-8028-EE1E-6D0640302091}"/>
              </a:ext>
            </a:extLst>
          </p:cNvPr>
          <p:cNvGrpSpPr/>
          <p:nvPr/>
        </p:nvGrpSpPr>
        <p:grpSpPr>
          <a:xfrm>
            <a:off x="8764674" y="2156342"/>
            <a:ext cx="2297158" cy="4330424"/>
            <a:chOff x="6908231" y="1836376"/>
            <a:chExt cx="2297158" cy="4330424"/>
          </a:xfrm>
        </p:grpSpPr>
        <p:grpSp>
          <p:nvGrpSpPr>
            <p:cNvPr id="11" name="Group 28">
              <a:extLst>
                <a:ext uri="{FF2B5EF4-FFF2-40B4-BE49-F238E27FC236}">
                  <a16:creationId xmlns:a16="http://schemas.microsoft.com/office/drawing/2014/main" id="{CBA68E1A-5A9A-7D25-F2EC-7396C9A55382}"/>
                </a:ext>
              </a:extLst>
            </p:cNvPr>
            <p:cNvGrpSpPr/>
            <p:nvPr/>
          </p:nvGrpSpPr>
          <p:grpSpPr>
            <a:xfrm>
              <a:off x="6908231" y="1836376"/>
              <a:ext cx="2297158" cy="4330424"/>
              <a:chOff x="7024157" y="1170920"/>
              <a:chExt cx="2416111" cy="4554664"/>
            </a:xfrm>
          </p:grpSpPr>
          <p:sp>
            <p:nvSpPr>
              <p:cNvPr id="24" name="Freeform: Shape 24">
                <a:extLst>
                  <a:ext uri="{FF2B5EF4-FFF2-40B4-BE49-F238E27FC236}">
                    <a16:creationId xmlns:a16="http://schemas.microsoft.com/office/drawing/2014/main" id="{7B9F58DA-DF2B-FA8C-87DF-E1D28EC1E498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5">
                <a:extLst>
                  <a:ext uri="{FF2B5EF4-FFF2-40B4-BE49-F238E27FC236}">
                    <a16:creationId xmlns:a16="http://schemas.microsoft.com/office/drawing/2014/main" id="{F473E527-E73C-2C05-0C22-534E466C9594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30" name="Imagem 29">
                <a:extLst>
                  <a:ext uri="{FF2B5EF4-FFF2-40B4-BE49-F238E27FC236}">
                    <a16:creationId xmlns:a16="http://schemas.microsoft.com/office/drawing/2014/main" id="{E5C2861C-E865-8369-39B2-8652255164C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12" name="Agrupar 11">
              <a:extLst>
                <a:ext uri="{FF2B5EF4-FFF2-40B4-BE49-F238E27FC236}">
                  <a16:creationId xmlns:a16="http://schemas.microsoft.com/office/drawing/2014/main" id="{851456FE-523A-E888-C4F9-EB95295DA0FD}"/>
                </a:ext>
              </a:extLst>
            </p:cNvPr>
            <p:cNvGrpSpPr/>
            <p:nvPr/>
          </p:nvGrpSpPr>
          <p:grpSpPr>
            <a:xfrm>
              <a:off x="7009347" y="1937794"/>
              <a:ext cx="2084023" cy="4078258"/>
              <a:chOff x="6881811" y="1937794"/>
              <a:chExt cx="2084023" cy="4078258"/>
            </a:xfrm>
          </p:grpSpPr>
          <p:sp>
            <p:nvSpPr>
              <p:cNvPr id="13" name="Retângulo 12">
                <a:extLst>
                  <a:ext uri="{FF2B5EF4-FFF2-40B4-BE49-F238E27FC236}">
                    <a16:creationId xmlns:a16="http://schemas.microsoft.com/office/drawing/2014/main" id="{23E6FD25-32D1-3CD5-F74E-4E83120CFFFF}"/>
                  </a:ext>
                </a:extLst>
              </p:cNvPr>
              <p:cNvSpPr/>
              <p:nvPr/>
            </p:nvSpPr>
            <p:spPr>
              <a:xfrm>
                <a:off x="6881811" y="3923960"/>
                <a:ext cx="2084023" cy="704212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2" name="Imagem 21">
                <a:extLst>
                  <a:ext uri="{FF2B5EF4-FFF2-40B4-BE49-F238E27FC236}">
                    <a16:creationId xmlns:a16="http://schemas.microsoft.com/office/drawing/2014/main" id="{B2CEA33D-A335-CF0E-7896-371EEC1383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03" r="4603"/>
              <a:stretch/>
            </p:blipFill>
            <p:spPr>
              <a:xfrm>
                <a:off x="6882391" y="1937794"/>
                <a:ext cx="2083443" cy="4078258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</p:grp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5F771770-1ECD-3638-E432-4FA810BB0298}"/>
              </a:ext>
            </a:extLst>
          </p:cNvPr>
          <p:cNvGrpSpPr/>
          <p:nvPr/>
        </p:nvGrpSpPr>
        <p:grpSpPr>
          <a:xfrm>
            <a:off x="8475705" y="1746676"/>
            <a:ext cx="574431" cy="574432"/>
            <a:chOff x="7484918" y="1426736"/>
            <a:chExt cx="574431" cy="574432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39F98004-D720-846B-1803-640DF488B081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19" name="Google Shape;675;p46">
              <a:extLst>
                <a:ext uri="{FF2B5EF4-FFF2-40B4-BE49-F238E27FC236}">
                  <a16:creationId xmlns:a16="http://schemas.microsoft.com/office/drawing/2014/main" id="{5D515E1E-2247-F8FD-5CE6-2DC1E8295397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162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162E4-8555-BDF1-0E08-9E50C34B8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33">
            <a:extLst>
              <a:ext uri="{FF2B5EF4-FFF2-40B4-BE49-F238E27FC236}">
                <a16:creationId xmlns:a16="http://schemas.microsoft.com/office/drawing/2014/main" id="{ACB3199C-7120-BAD1-BACF-9D83D5546CA3}"/>
              </a:ext>
            </a:extLst>
          </p:cNvPr>
          <p:cNvGrpSpPr/>
          <p:nvPr/>
        </p:nvGrpSpPr>
        <p:grpSpPr>
          <a:xfrm>
            <a:off x="6432818" y="2068114"/>
            <a:ext cx="2300239" cy="4336231"/>
            <a:chOff x="4463837" y="1170920"/>
            <a:chExt cx="2416111" cy="4554664"/>
          </a:xfrm>
        </p:grpSpPr>
        <p:grpSp>
          <p:nvGrpSpPr>
            <p:cNvPr id="54" name="Group 27">
              <a:extLst>
                <a:ext uri="{FF2B5EF4-FFF2-40B4-BE49-F238E27FC236}">
                  <a16:creationId xmlns:a16="http://schemas.microsoft.com/office/drawing/2014/main" id="{969F4EA5-BF0D-116A-0DBD-DD7393D2E56A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56" name="Freeform: Shape 20">
                <a:extLst>
                  <a:ext uri="{FF2B5EF4-FFF2-40B4-BE49-F238E27FC236}">
                    <a16:creationId xmlns:a16="http://schemas.microsoft.com/office/drawing/2014/main" id="{190A2EC3-8D95-B23B-566B-7C02488074D6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21">
                <a:extLst>
                  <a:ext uri="{FF2B5EF4-FFF2-40B4-BE49-F238E27FC236}">
                    <a16:creationId xmlns:a16="http://schemas.microsoft.com/office/drawing/2014/main" id="{4E59F94A-E3FC-EAE1-E4DA-B0343D9574E2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58" name="Imagem 57">
                <a:extLst>
                  <a:ext uri="{FF2B5EF4-FFF2-40B4-BE49-F238E27FC236}">
                    <a16:creationId xmlns:a16="http://schemas.microsoft.com/office/drawing/2014/main" id="{ED803F97-17D3-854A-9193-C8A280FAE65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55" name="Imagem 54">
              <a:extLst>
                <a:ext uri="{FF2B5EF4-FFF2-40B4-BE49-F238E27FC236}">
                  <a16:creationId xmlns:a16="http://schemas.microsoft.com/office/drawing/2014/main" id="{8B0CF294-6ED6-BAED-3507-79CC930C1E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6" r="5166"/>
            <a:stretch/>
          </p:blipFill>
          <p:spPr>
            <a:xfrm>
              <a:off x="4573341" y="1260427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5568BE2D-7670-6906-C213-95D48E36AC2D}"/>
              </a:ext>
            </a:extLst>
          </p:cNvPr>
          <p:cNvGrpSpPr/>
          <p:nvPr/>
        </p:nvGrpSpPr>
        <p:grpSpPr>
          <a:xfrm>
            <a:off x="9067795" y="2068114"/>
            <a:ext cx="2297158" cy="4330424"/>
            <a:chOff x="6908231" y="1836376"/>
            <a:chExt cx="2297158" cy="4330424"/>
          </a:xfrm>
        </p:grpSpPr>
        <p:grpSp>
          <p:nvGrpSpPr>
            <p:cNvPr id="47" name="Group 28">
              <a:extLst>
                <a:ext uri="{FF2B5EF4-FFF2-40B4-BE49-F238E27FC236}">
                  <a16:creationId xmlns:a16="http://schemas.microsoft.com/office/drawing/2014/main" id="{23A557E5-6F0F-E637-A1C0-5A77DEA66B4E}"/>
                </a:ext>
              </a:extLst>
            </p:cNvPr>
            <p:cNvGrpSpPr/>
            <p:nvPr/>
          </p:nvGrpSpPr>
          <p:grpSpPr>
            <a:xfrm>
              <a:off x="6908231" y="1836376"/>
              <a:ext cx="2297158" cy="4330424"/>
              <a:chOff x="7024157" y="1170920"/>
              <a:chExt cx="2416111" cy="4554664"/>
            </a:xfrm>
          </p:grpSpPr>
          <p:sp>
            <p:nvSpPr>
              <p:cNvPr id="51" name="Freeform: Shape 24">
                <a:extLst>
                  <a:ext uri="{FF2B5EF4-FFF2-40B4-BE49-F238E27FC236}">
                    <a16:creationId xmlns:a16="http://schemas.microsoft.com/office/drawing/2014/main" id="{AB8A6B2D-F438-F2CE-77E5-A9FA929335C8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25">
                <a:extLst>
                  <a:ext uri="{FF2B5EF4-FFF2-40B4-BE49-F238E27FC236}">
                    <a16:creationId xmlns:a16="http://schemas.microsoft.com/office/drawing/2014/main" id="{1FF0D997-FE16-B23B-A642-456E8A43FED1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53" name="Imagem 52">
                <a:extLst>
                  <a:ext uri="{FF2B5EF4-FFF2-40B4-BE49-F238E27FC236}">
                    <a16:creationId xmlns:a16="http://schemas.microsoft.com/office/drawing/2014/main" id="{2166DABD-B5AA-8A46-FAAC-5C1474383D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4108" t="45882" r="12429" b="30502"/>
              <a:stretch/>
            </p:blipFill>
            <p:spPr>
              <a:xfrm>
                <a:off x="7373041" y="3089450"/>
                <a:ext cx="1753312" cy="950119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grpSp>
          <p:nvGrpSpPr>
            <p:cNvPr id="48" name="Agrupar 47">
              <a:extLst>
                <a:ext uri="{FF2B5EF4-FFF2-40B4-BE49-F238E27FC236}">
                  <a16:creationId xmlns:a16="http://schemas.microsoft.com/office/drawing/2014/main" id="{A3714E88-AEA0-FF74-FEB6-A5C195D777D9}"/>
                </a:ext>
              </a:extLst>
            </p:cNvPr>
            <p:cNvGrpSpPr/>
            <p:nvPr/>
          </p:nvGrpSpPr>
          <p:grpSpPr>
            <a:xfrm>
              <a:off x="7009347" y="1937794"/>
              <a:ext cx="2084023" cy="4078258"/>
              <a:chOff x="6881811" y="1937794"/>
              <a:chExt cx="2084023" cy="4078258"/>
            </a:xfrm>
          </p:grpSpPr>
          <p:sp>
            <p:nvSpPr>
              <p:cNvPr id="49" name="Retângulo 48">
                <a:extLst>
                  <a:ext uri="{FF2B5EF4-FFF2-40B4-BE49-F238E27FC236}">
                    <a16:creationId xmlns:a16="http://schemas.microsoft.com/office/drawing/2014/main" id="{035E5283-9754-6A7B-3567-BB5F426BA9B4}"/>
                  </a:ext>
                </a:extLst>
              </p:cNvPr>
              <p:cNvSpPr/>
              <p:nvPr/>
            </p:nvSpPr>
            <p:spPr>
              <a:xfrm>
                <a:off x="6881811" y="3923960"/>
                <a:ext cx="2084023" cy="704212"/>
              </a:xfrm>
              <a:prstGeom prst="rect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50" name="Imagem 49">
                <a:extLst>
                  <a:ext uri="{FF2B5EF4-FFF2-40B4-BE49-F238E27FC236}">
                    <a16:creationId xmlns:a16="http://schemas.microsoft.com/office/drawing/2014/main" id="{18DD92D4-5427-23FA-08E7-45B3C0833D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50" r="4550"/>
              <a:stretch/>
            </p:blipFill>
            <p:spPr>
              <a:xfrm>
                <a:off x="6882391" y="1937794"/>
                <a:ext cx="2083443" cy="4078258"/>
              </a:xfrm>
              <a:prstGeom prst="roundRect">
                <a:avLst>
                  <a:gd name="adj" fmla="val 6971"/>
                </a:avLst>
              </a:prstGeom>
              <a:ln>
                <a:noFill/>
              </a:ln>
              <a:effectLst/>
            </p:spPr>
          </p:pic>
        </p:grp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93D8D5E2-383B-D61E-439C-D33D16796689}"/>
              </a:ext>
            </a:extLst>
          </p:cNvPr>
          <p:cNvGrpSpPr/>
          <p:nvPr/>
        </p:nvGrpSpPr>
        <p:grpSpPr>
          <a:xfrm>
            <a:off x="7295722" y="1746676"/>
            <a:ext cx="574431" cy="574432"/>
            <a:chOff x="7484918" y="1426736"/>
            <a:chExt cx="574431" cy="574432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F34E680A-6D0B-7979-AA93-C250F648B7EC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19" name="Google Shape;675;p46">
              <a:extLst>
                <a:ext uri="{FF2B5EF4-FFF2-40B4-BE49-F238E27FC236}">
                  <a16:creationId xmlns:a16="http://schemas.microsoft.com/office/drawing/2014/main" id="{82300F9D-C1B4-FD9C-3B2B-746FE7C794C0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61C6D841-ED83-FD9D-0D7C-0D39455837D4}"/>
              </a:ext>
            </a:extLst>
          </p:cNvPr>
          <p:cNvGrpSpPr/>
          <p:nvPr/>
        </p:nvGrpSpPr>
        <p:grpSpPr>
          <a:xfrm>
            <a:off x="9914691" y="1733544"/>
            <a:ext cx="603367" cy="603368"/>
            <a:chOff x="10001129" y="1436584"/>
            <a:chExt cx="603367" cy="603368"/>
          </a:xfrm>
        </p:grpSpPr>
        <p:sp>
          <p:nvSpPr>
            <p:cNvPr id="21" name="Forma Livre: Forma 20">
              <a:extLst>
                <a:ext uri="{FF2B5EF4-FFF2-40B4-BE49-F238E27FC236}">
                  <a16:creationId xmlns:a16="http://schemas.microsoft.com/office/drawing/2014/main" id="{ACC27871-1A15-4273-8802-568C047560B0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3" name="Google Shape;675;p46">
              <a:extLst>
                <a:ext uri="{FF2B5EF4-FFF2-40B4-BE49-F238E27FC236}">
                  <a16:creationId xmlns:a16="http://schemas.microsoft.com/office/drawing/2014/main" id="{6BEC7DF2-BA3A-E22F-49CA-957196FF883C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10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4730552E-1325-ED9C-1761-286DF60DFE45}"/>
              </a:ext>
            </a:extLst>
          </p:cNvPr>
          <p:cNvGrpSpPr/>
          <p:nvPr/>
        </p:nvGrpSpPr>
        <p:grpSpPr>
          <a:xfrm>
            <a:off x="-13895" y="2983545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6" name="Retângulo: Cantos Superiores Arredondados 5">
              <a:extLst>
                <a:ext uri="{FF2B5EF4-FFF2-40B4-BE49-F238E27FC236}">
                  <a16:creationId xmlns:a16="http://schemas.microsoft.com/office/drawing/2014/main" id="{46FA7F4C-0678-75C7-1F7D-E5489AFB104B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7" name="Google Shape;675;p46">
              <a:extLst>
                <a:ext uri="{FF2B5EF4-FFF2-40B4-BE49-F238E27FC236}">
                  <a16:creationId xmlns:a16="http://schemas.microsoft.com/office/drawing/2014/main" id="{316E621E-12AB-B94A-250F-110340041BBF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10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8FD3DC86-55BA-012C-3803-2BDCF94D68AA}"/>
              </a:ext>
            </a:extLst>
          </p:cNvPr>
          <p:cNvGrpSpPr/>
          <p:nvPr/>
        </p:nvGrpSpPr>
        <p:grpSpPr>
          <a:xfrm>
            <a:off x="-11207" y="2049076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02A3139B-D9D4-8FB1-8CE0-F34CD7EB4E0D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rgbClr val="DA291C"/>
                </a:solidFill>
              </a:endParaRPr>
            </a:p>
          </p:txBody>
        </p:sp>
        <p:sp>
          <p:nvSpPr>
            <p:cNvPr id="16" name="Google Shape;675;p46">
              <a:extLst>
                <a:ext uri="{FF2B5EF4-FFF2-40B4-BE49-F238E27FC236}">
                  <a16:creationId xmlns:a16="http://schemas.microsoft.com/office/drawing/2014/main" id="{13A11EF9-270F-E37F-FF42-21219444AB44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A003E40A-A989-7F8A-94A4-4AD0F5E23E9D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TROCA DE CHIP VIA APP PARA CHIP ESIM​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8D3567E5-9217-3F41-F7E3-07E3E75EDB4C}"/>
              </a:ext>
            </a:extLst>
          </p:cNvPr>
          <p:cNvSpPr txBox="1"/>
          <p:nvPr/>
        </p:nvSpPr>
        <p:spPr>
          <a:xfrm>
            <a:off x="1172632" y="2156342"/>
            <a:ext cx="367335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Os documentos serão </a:t>
            </a:r>
            <a:r>
              <a:rPr lang="pt-BR" sz="1600" b="1" dirty="0">
                <a:cs typeface="Segoe UI" panose="020B0502040204020203" pitchFamily="34" charset="0"/>
              </a:rPr>
              <a:t>analisados</a:t>
            </a:r>
            <a:r>
              <a:rPr lang="pt-BR" sz="1600" dirty="0">
                <a:cs typeface="Segoe UI" panose="020B0502040204020203" pitchFamily="34" charset="0"/>
              </a:rPr>
              <a:t>;​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8BDFF163-056E-8D42-9341-F87EA07CB253}"/>
              </a:ext>
            </a:extLst>
          </p:cNvPr>
          <p:cNvSpPr txBox="1"/>
          <p:nvPr/>
        </p:nvSpPr>
        <p:spPr>
          <a:xfrm>
            <a:off x="1172632" y="3090486"/>
            <a:ext cx="492336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O </a:t>
            </a:r>
            <a:r>
              <a:rPr lang="pt-BR" sz="1600" b="1" dirty="0" err="1">
                <a:cs typeface="Segoe UI" panose="020B0502040204020203" pitchFamily="34" charset="0"/>
              </a:rPr>
              <a:t>eSIM</a:t>
            </a:r>
            <a:r>
              <a:rPr lang="pt-BR" sz="1600" b="1" dirty="0">
                <a:cs typeface="Segoe UI" panose="020B0502040204020203" pitchFamily="34" charset="0"/>
              </a:rPr>
              <a:t> será instalado </a:t>
            </a:r>
            <a:r>
              <a:rPr lang="pt-BR" sz="1600" dirty="0">
                <a:cs typeface="Segoe UI" panose="020B0502040204020203" pitchFamily="34" charset="0"/>
              </a:rPr>
              <a:t>no dispositivo automaticamente.​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389591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BC946-9AFE-6178-6EEF-E378FD904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DB2EE03E-5408-ADBA-B9EF-4F1C0D804240}"/>
              </a:ext>
            </a:extLst>
          </p:cNvPr>
          <p:cNvSpPr/>
          <p:nvPr/>
        </p:nvSpPr>
        <p:spPr>
          <a:xfrm>
            <a:off x="7472903" y="1004415"/>
            <a:ext cx="3090711" cy="5369071"/>
          </a:xfrm>
          <a:prstGeom prst="rect">
            <a:avLst/>
          </a:prstGeom>
          <a:gradFill flip="none" rotWithShape="1">
            <a:gsLst>
              <a:gs pos="0">
                <a:srgbClr val="AE2116"/>
              </a:gs>
              <a:gs pos="75000">
                <a:srgbClr val="DA291C"/>
              </a:gs>
              <a:gs pos="100000">
                <a:srgbClr val="FF5144">
                  <a:alpha val="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AFED345C-1B1B-5541-43EA-621DAFC2C1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7335608"/>
              </p:ext>
            </p:extLst>
          </p:nvPr>
        </p:nvGraphicFramePr>
        <p:xfrm>
          <a:off x="781613" y="1720850"/>
          <a:ext cx="7996628" cy="4574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1AF2544E-6F90-AD6F-5BCF-75772025A8FF}"/>
              </a:ext>
            </a:extLst>
          </p:cNvPr>
          <p:cNvSpPr txBox="1"/>
          <p:nvPr/>
        </p:nvSpPr>
        <p:spPr>
          <a:xfrm>
            <a:off x="672224" y="1720850"/>
            <a:ext cx="5561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i="1" dirty="0">
                <a:solidFill>
                  <a:srgbClr val="DA291C"/>
                </a:solidFill>
                <a:latin typeface="AMX Black" pitchFamily="2" charset="0"/>
              </a:rPr>
              <a:t>Troca de Plano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1B6753B-FFBF-1EA9-2BA0-7996C5908B8E}"/>
              </a:ext>
            </a:extLst>
          </p:cNvPr>
          <p:cNvSpPr txBox="1"/>
          <p:nvPr/>
        </p:nvSpPr>
        <p:spPr>
          <a:xfrm>
            <a:off x="672224" y="2644180"/>
            <a:ext cx="5581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O cliente pode solicitar a troca de plano direto no aplicativo Claro flex, na área logada APP</a:t>
            </a:r>
          </a:p>
        </p:txBody>
      </p:sp>
      <p:pic>
        <p:nvPicPr>
          <p:cNvPr id="37" name="Imagem 36" descr="Forma&#10;&#10;O conteúdo gerado por IA pode estar incorreto.">
            <a:extLst>
              <a:ext uri="{FF2B5EF4-FFF2-40B4-BE49-F238E27FC236}">
                <a16:creationId xmlns:a16="http://schemas.microsoft.com/office/drawing/2014/main" id="{39D95501-2BB0-83CA-1F87-1184D1854A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4401816">
            <a:off x="5790740" y="1432359"/>
            <a:ext cx="6795794" cy="515115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1B573ACC-2949-FB77-10FC-37E2FA09BE4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811" b="20584"/>
          <a:stretch/>
        </p:blipFill>
        <p:spPr>
          <a:xfrm>
            <a:off x="7747924" y="1273628"/>
            <a:ext cx="2540670" cy="483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210B96-5D29-47A8-9D5D-DB92EDA8DB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>
                                            <p:graphicEl>
                                              <a:dgm id="{02210B96-5D29-47A8-9D5D-DB92EDA8DB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AD545C-606D-4E85-A5A7-520EF4726D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">
                                            <p:graphicEl>
                                              <a:dgm id="{93AD545C-606D-4E85-A5A7-520EF4726D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AA66604-A67B-400B-B0E8-6BB14C56F3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>
                                            <p:graphicEl>
                                              <a:dgm id="{CAA66604-A67B-400B-B0E8-6BB14C56F3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891A151-1842-4620-AEAD-526214A1B2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5">
                                            <p:graphicEl>
                                              <a:dgm id="{C891A151-1842-4620-AEAD-526214A1B2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Graphic spid="5" grpId="0" uiExpand="1">
        <p:bldSub>
          <a:bldDgm bld="one"/>
        </p:bldSub>
      </p:bldGraphic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16D0D-1E95-8FB0-EB1B-70D58F421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C5BF1052-F30D-6F90-5D4F-86CE20028A80}"/>
              </a:ext>
            </a:extLst>
          </p:cNvPr>
          <p:cNvSpPr/>
          <p:nvPr/>
        </p:nvSpPr>
        <p:spPr>
          <a:xfrm>
            <a:off x="5779867" y="969680"/>
            <a:ext cx="6401541" cy="5438541"/>
          </a:xfrm>
          <a:prstGeom prst="rect">
            <a:avLst/>
          </a:prstGeom>
          <a:gradFill flip="none" rotWithShape="1">
            <a:gsLst>
              <a:gs pos="0">
                <a:srgbClr val="AE2116"/>
              </a:gs>
              <a:gs pos="75000">
                <a:srgbClr val="DA291C"/>
              </a:gs>
              <a:gs pos="100000">
                <a:srgbClr val="FF5144">
                  <a:alpha val="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8DFB7F8-EA45-B5AE-A8AD-E890ABA92269}"/>
              </a:ext>
            </a:extLst>
          </p:cNvPr>
          <p:cNvSpPr txBox="1"/>
          <p:nvPr/>
        </p:nvSpPr>
        <p:spPr>
          <a:xfrm>
            <a:off x="672224" y="1720850"/>
            <a:ext cx="5561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i="1" dirty="0">
                <a:solidFill>
                  <a:srgbClr val="DA291C"/>
                </a:solidFill>
                <a:latin typeface="AMX Black" pitchFamily="2" charset="0"/>
              </a:rPr>
              <a:t>Troca de Plano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A816707-6EA0-40EF-DDB0-1AC7990D1F5E}"/>
              </a:ext>
            </a:extLst>
          </p:cNvPr>
          <p:cNvSpPr txBox="1"/>
          <p:nvPr/>
        </p:nvSpPr>
        <p:spPr>
          <a:xfrm>
            <a:off x="624702" y="3793343"/>
            <a:ext cx="4392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A alteração </a:t>
            </a:r>
            <a:r>
              <a:rPr lang="pt-BR" dirty="0"/>
              <a:t>será efetivada na linha (XX) XXXXX-XXXX em XX/XX/XXXX, que é a </a:t>
            </a:r>
            <a:r>
              <a:rPr lang="pt-BR" b="1" dirty="0"/>
              <a:t>data da sua renovação.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79328521-BDEA-3CE6-3B4F-066FFF4AD3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3016727"/>
              </p:ext>
            </p:extLst>
          </p:nvPr>
        </p:nvGraphicFramePr>
        <p:xfrm>
          <a:off x="624701" y="1574223"/>
          <a:ext cx="5237334" cy="2995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m 3">
            <a:extLst>
              <a:ext uri="{FF2B5EF4-FFF2-40B4-BE49-F238E27FC236}">
                <a16:creationId xmlns:a16="http://schemas.microsoft.com/office/drawing/2014/main" id="{6873C52F-1493-B8DD-7861-560CCF0FD5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1534691"/>
            <a:ext cx="5690459" cy="413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4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68B05FF-E669-4908-8602-3596EBD6BB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>
                                            <p:graphicEl>
                                              <a:dgm id="{A68B05FF-E669-4908-8602-3596EBD6BB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2A8D9E-E924-4D47-8F50-328CB9F3B7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>
                                            <p:graphicEl>
                                              <a:dgm id="{B62A8D9E-E924-4D47-8F50-328CB9F3B7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52E88E2-82D5-4511-B0B8-967BE90AFF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">
                                            <p:graphicEl>
                                              <a:dgm id="{552E88E2-82D5-4511-B0B8-967BE90AFF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/>
      <p:bldGraphic spid="5" grpId="0" uiExpand="1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24216-0CE6-7CC1-C60A-9041EBFF9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m 3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DEBB63FC-12F1-D061-1AE8-3B6908546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5"/>
          <a:stretch/>
        </p:blipFill>
        <p:spPr>
          <a:xfrm>
            <a:off x="0" y="3967522"/>
            <a:ext cx="12192000" cy="2904486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E0FDCDAA-3CAC-4753-072B-47543F2A53F4}"/>
              </a:ext>
            </a:extLst>
          </p:cNvPr>
          <p:cNvSpPr txBox="1"/>
          <p:nvPr/>
        </p:nvSpPr>
        <p:spPr>
          <a:xfrm>
            <a:off x="672224" y="1720850"/>
            <a:ext cx="5561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i="1" dirty="0">
                <a:solidFill>
                  <a:srgbClr val="DA291C"/>
                </a:solidFill>
                <a:latin typeface="AMX Black" pitchFamily="2" charset="0"/>
              </a:rPr>
              <a:t>Troca de Plano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DD52ED2-09D4-73DE-5CE7-736273AC7CC4}"/>
              </a:ext>
            </a:extLst>
          </p:cNvPr>
          <p:cNvSpPr txBox="1"/>
          <p:nvPr/>
        </p:nvSpPr>
        <p:spPr>
          <a:xfrm>
            <a:off x="672224" y="2644180"/>
            <a:ext cx="90131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A troca de plano fica agendada para a data da próxima renovação, e a efetivação do plano ocorre no dia da renovação, desde que o cliente possua saldo de recarga ou o pagamento ocorra com sucesso no cartão cadastrado.</a:t>
            </a:r>
          </a:p>
          <a:p>
            <a:endParaRPr lang="pt-BR" sz="2000" dirty="0"/>
          </a:p>
          <a:p>
            <a:r>
              <a:rPr lang="pt-BR" sz="2000" dirty="0"/>
              <a:t>Caso o cliente tenha cartão de crédito cadastrado, também pode fazer uma Recarga/PIX e automaticamente o aplicativo irá reconhecer o saldo de recarga e fazer a cobrança no cartão apenas da diferença entre a mensalidade do novo plano menos o saldo disponível em recarga.</a:t>
            </a:r>
          </a:p>
        </p:txBody>
      </p:sp>
      <p:pic>
        <p:nvPicPr>
          <p:cNvPr id="2" name="Imagem 1" descr="Forma&#10;&#10;O conteúdo gerado por IA pode estar incorreto.">
            <a:extLst>
              <a:ext uri="{FF2B5EF4-FFF2-40B4-BE49-F238E27FC236}">
                <a16:creationId xmlns:a16="http://schemas.microsoft.com/office/drawing/2014/main" id="{7752C8EF-7AD5-8CA9-DCA7-6845FD996A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20894785">
            <a:off x="7288831" y="3223348"/>
            <a:ext cx="8461888" cy="641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7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207A9-AFEE-D22B-2783-F2EC3999C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ipse 3">
            <a:extLst>
              <a:ext uri="{FF2B5EF4-FFF2-40B4-BE49-F238E27FC236}">
                <a16:creationId xmlns:a16="http://schemas.microsoft.com/office/drawing/2014/main" id="{B89B7008-9D6B-9E73-2012-CE7D4A7595FC}"/>
              </a:ext>
            </a:extLst>
          </p:cNvPr>
          <p:cNvSpPr/>
          <p:nvPr/>
        </p:nvSpPr>
        <p:spPr>
          <a:xfrm>
            <a:off x="6101221" y="911725"/>
            <a:ext cx="5841037" cy="5841037"/>
          </a:xfrm>
          <a:prstGeom prst="ellipse">
            <a:avLst/>
          </a:prstGeom>
          <a:gradFill flip="none" rotWithShape="1">
            <a:gsLst>
              <a:gs pos="51000">
                <a:srgbClr val="DA291C"/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Forma&#10;&#10;O conteúdo gerado por IA pode estar incorreto.">
            <a:extLst>
              <a:ext uri="{FF2B5EF4-FFF2-40B4-BE49-F238E27FC236}">
                <a16:creationId xmlns:a16="http://schemas.microsoft.com/office/drawing/2014/main" id="{EE869FE8-09A1-6672-4057-6369B925F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15078396">
            <a:off x="4804806" y="2466108"/>
            <a:ext cx="5841036" cy="4427456"/>
          </a:xfrm>
          <a:prstGeom prst="rect">
            <a:avLst/>
          </a:prstGeom>
        </p:spPr>
      </p:pic>
      <p:pic>
        <p:nvPicPr>
          <p:cNvPr id="37" name="Imagem 36" descr="Forma&#10;&#10;O conteúdo gerado por IA pode estar incorreto.">
            <a:extLst>
              <a:ext uri="{FF2B5EF4-FFF2-40B4-BE49-F238E27FC236}">
                <a16:creationId xmlns:a16="http://schemas.microsoft.com/office/drawing/2014/main" id="{9043DEA5-2809-412A-A28C-14C183AB8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4401816">
            <a:off x="7767360" y="808809"/>
            <a:ext cx="5841036" cy="442745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2CF1E3D-BA0F-7EB5-F905-A6FC96655E3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" t="541" b="6050"/>
          <a:stretch/>
        </p:blipFill>
        <p:spPr>
          <a:xfrm flipH="1">
            <a:off x="6768224" y="1492458"/>
            <a:ext cx="4587459" cy="4587459"/>
          </a:xfrm>
          <a:prstGeom prst="ellipse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EC1FF6E-FDD6-61F0-CB9C-5742FD94B191}"/>
              </a:ext>
            </a:extLst>
          </p:cNvPr>
          <p:cNvSpPr txBox="1"/>
          <p:nvPr/>
        </p:nvSpPr>
        <p:spPr>
          <a:xfrm>
            <a:off x="672224" y="1720850"/>
            <a:ext cx="5561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i="1" dirty="0">
                <a:solidFill>
                  <a:srgbClr val="DA291C"/>
                </a:solidFill>
                <a:latin typeface="AMX Black" pitchFamily="2" charset="0"/>
              </a:rPr>
              <a:t>Troca de Plano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C2863D0-72DC-2D6F-7818-1FF7CDB3F205}"/>
              </a:ext>
            </a:extLst>
          </p:cNvPr>
          <p:cNvSpPr txBox="1"/>
          <p:nvPr/>
        </p:nvSpPr>
        <p:spPr>
          <a:xfrm>
            <a:off x="672223" y="2644180"/>
            <a:ext cx="54289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t-BR" sz="2000" b="1" dirty="0">
                <a:solidFill>
                  <a:srgbClr val="DA291C"/>
                </a:solidFill>
              </a:rPr>
              <a:t>Exemplo:</a:t>
            </a:r>
            <a:endParaRPr lang="pt-BR" sz="2000" dirty="0"/>
          </a:p>
          <a:p>
            <a:pPr lvl="1">
              <a:spcAft>
                <a:spcPts val="1200"/>
              </a:spcAft>
            </a:pPr>
            <a:r>
              <a:rPr lang="pt-BR" sz="2000" dirty="0"/>
              <a:t>Cliente fez a troca para o plano de R$49,99, tem cartão de crédito cadastrado e fez uma recarga de R$20,00.</a:t>
            </a:r>
          </a:p>
          <a:p>
            <a:pPr lvl="1">
              <a:spcAft>
                <a:spcPts val="1200"/>
              </a:spcAft>
            </a:pPr>
            <a:r>
              <a:rPr lang="pt-BR" sz="2000" dirty="0"/>
              <a:t>No dia da renovação será gasto os R$20,00 do saldo de recarga e cobrado R$34,99 do cartão cadastrado.</a:t>
            </a:r>
          </a:p>
        </p:txBody>
      </p:sp>
    </p:spTree>
    <p:extLst>
      <p:ext uri="{BB962C8B-B14F-4D97-AF65-F5344CB8AC3E}">
        <p14:creationId xmlns:p14="http://schemas.microsoft.com/office/powerpoint/2010/main" val="217825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D1BE48B9-0EDB-2582-6A12-D07B1BFF7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67"/>
          <a:stretch/>
        </p:blipFill>
        <p:spPr>
          <a:xfrm rot="10800000">
            <a:off x="0" y="4166720"/>
            <a:ext cx="12192000" cy="269128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1E76B7B2-53CF-CC71-66FD-9D6FB80C0291}"/>
              </a:ext>
            </a:extLst>
          </p:cNvPr>
          <p:cNvSpPr/>
          <p:nvPr/>
        </p:nvSpPr>
        <p:spPr>
          <a:xfrm>
            <a:off x="444499" y="4947621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Aquisição com </a:t>
            </a:r>
            <a:r>
              <a:rPr lang="pt-BR" sz="2000" dirty="0" err="1">
                <a:latin typeface="AMX Medium" pitchFamily="2" charset="0"/>
              </a:rPr>
              <a:t>e-sim</a:t>
            </a:r>
            <a:endParaRPr lang="pt-BR" sz="2000" dirty="0">
              <a:latin typeface="AMX Medium" pitchFamily="2" charset="0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69CD5D38-D5EA-9C3B-CE9C-73FCD1BB4CF2}"/>
              </a:ext>
            </a:extLst>
          </p:cNvPr>
          <p:cNvSpPr/>
          <p:nvPr/>
        </p:nvSpPr>
        <p:spPr>
          <a:xfrm>
            <a:off x="6165170" y="2317813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Troca de plano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05C9DE9B-69CD-81BC-A52C-593C3B9C3847}"/>
              </a:ext>
            </a:extLst>
          </p:cNvPr>
          <p:cNvSpPr/>
          <p:nvPr/>
        </p:nvSpPr>
        <p:spPr>
          <a:xfrm>
            <a:off x="6165170" y="2975265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Renovação antecipada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83E2AB75-30B0-8EF3-DB13-4F781ACD41A5}"/>
              </a:ext>
            </a:extLst>
          </p:cNvPr>
          <p:cNvSpPr/>
          <p:nvPr/>
        </p:nvSpPr>
        <p:spPr>
          <a:xfrm>
            <a:off x="6165170" y="4290169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Fluxo de Portabilidade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94A21C55-B76D-71C5-D4EE-38CD01681DCE}"/>
              </a:ext>
            </a:extLst>
          </p:cNvPr>
          <p:cNvSpPr/>
          <p:nvPr/>
        </p:nvSpPr>
        <p:spPr>
          <a:xfrm>
            <a:off x="6165170" y="4947621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Cancelamento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42F7EBE7-7FFC-576B-90A1-409CAF785B18}"/>
              </a:ext>
            </a:extLst>
          </p:cNvPr>
          <p:cNvSpPr/>
          <p:nvPr/>
        </p:nvSpPr>
        <p:spPr>
          <a:xfrm>
            <a:off x="444499" y="2975265"/>
            <a:ext cx="5587574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Ativação com reconhecimento do chip </a:t>
            </a:r>
            <a:r>
              <a:rPr lang="pt-BR" sz="2000" dirty="0" err="1">
                <a:latin typeface="AMX Medium" pitchFamily="2" charset="0"/>
              </a:rPr>
              <a:t>flex</a:t>
            </a:r>
            <a:endParaRPr lang="pt-BR" sz="2000" dirty="0">
              <a:latin typeface="AMX Medium" pitchFamily="2" charset="0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4DF409F0-368F-B8B7-9C27-7A3E35D1DE23}"/>
              </a:ext>
            </a:extLst>
          </p:cNvPr>
          <p:cNvSpPr/>
          <p:nvPr/>
        </p:nvSpPr>
        <p:spPr>
          <a:xfrm>
            <a:off x="444499" y="2317813"/>
            <a:ext cx="5587573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Telas e funcionalidades do  app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338A157-8227-BCB9-1EF8-27B100EDE66B}"/>
              </a:ext>
            </a:extLst>
          </p:cNvPr>
          <p:cNvSpPr txBox="1"/>
          <p:nvPr/>
        </p:nvSpPr>
        <p:spPr>
          <a:xfrm>
            <a:off x="444500" y="844300"/>
            <a:ext cx="2156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DA291C"/>
                </a:solidFill>
                <a:latin typeface="AMX Black" pitchFamily="2" charset="0"/>
              </a:rPr>
              <a:t>Índice: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4EEC788-F96A-15F3-E305-1DDA03D64072}"/>
              </a:ext>
            </a:extLst>
          </p:cNvPr>
          <p:cNvSpPr txBox="1"/>
          <p:nvPr/>
        </p:nvSpPr>
        <p:spPr>
          <a:xfrm>
            <a:off x="444499" y="1621570"/>
            <a:ext cx="9892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Aqui você confere </a:t>
            </a:r>
            <a:r>
              <a:rPr lang="pt-BR" sz="2400" b="1" dirty="0"/>
              <a:t>todos os assuntos</a:t>
            </a:r>
            <a:r>
              <a:rPr lang="pt-BR" sz="2400" dirty="0"/>
              <a:t> que abordaremos no material: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D620C7FE-50B6-CE12-3E65-3560544208A9}"/>
              </a:ext>
            </a:extLst>
          </p:cNvPr>
          <p:cNvSpPr/>
          <p:nvPr/>
        </p:nvSpPr>
        <p:spPr>
          <a:xfrm>
            <a:off x="6165170" y="3632717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pt-BR" sz="2000" dirty="0">
                <a:latin typeface="AMX Medium"/>
              </a:rPr>
              <a:t>Incentivo de Pagamento com cartão de crédito</a:t>
            </a:r>
            <a:endParaRPr lang="pt-BR" sz="2000" dirty="0">
              <a:latin typeface="AMX Medium" pitchFamily="2" charset="0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F0B740AF-50BD-0943-5305-AC0BF0C0CC12}"/>
              </a:ext>
            </a:extLst>
          </p:cNvPr>
          <p:cNvSpPr/>
          <p:nvPr/>
        </p:nvSpPr>
        <p:spPr>
          <a:xfrm>
            <a:off x="444499" y="3632717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Ativação sem reconhecimento do chip </a:t>
            </a:r>
            <a:r>
              <a:rPr lang="pt-BR" sz="2000" dirty="0" err="1">
                <a:latin typeface="AMX Medium" pitchFamily="2" charset="0"/>
              </a:rPr>
              <a:t>flex</a:t>
            </a:r>
            <a:endParaRPr lang="pt-BR" sz="2000" dirty="0">
              <a:latin typeface="AMX Medium" pitchFamily="2" charset="0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608DCE47-37A0-E610-9619-36B6AD6D3A84}"/>
              </a:ext>
            </a:extLst>
          </p:cNvPr>
          <p:cNvSpPr/>
          <p:nvPr/>
        </p:nvSpPr>
        <p:spPr>
          <a:xfrm>
            <a:off x="444499" y="4290169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Fluxo do 1° acesso</a:t>
            </a: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149362BC-6136-1327-4030-0F9E99419AE4}"/>
              </a:ext>
            </a:extLst>
          </p:cNvPr>
          <p:cNvSpPr/>
          <p:nvPr/>
        </p:nvSpPr>
        <p:spPr>
          <a:xfrm>
            <a:off x="6165170" y="5605074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Reativação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B6640660-9B71-C615-4451-22FE6DFED68B}"/>
              </a:ext>
            </a:extLst>
          </p:cNvPr>
          <p:cNvSpPr/>
          <p:nvPr/>
        </p:nvSpPr>
        <p:spPr>
          <a:xfrm>
            <a:off x="444499" y="5605074"/>
            <a:ext cx="5587575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30B06"/>
              </a:gs>
              <a:gs pos="50000">
                <a:srgbClr val="AE2116"/>
              </a:gs>
              <a:gs pos="100000">
                <a:srgbClr val="DA291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AMX Medium" pitchFamily="2" charset="0"/>
              </a:rPr>
              <a:t>Troca de chip para </a:t>
            </a:r>
            <a:r>
              <a:rPr lang="pt-BR" sz="2000" dirty="0" err="1">
                <a:latin typeface="AMX Medium" pitchFamily="2" charset="0"/>
              </a:rPr>
              <a:t>e-sim</a:t>
            </a:r>
            <a:endParaRPr lang="pt-BR" sz="2000" dirty="0">
              <a:latin typeface="AMX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0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4" grpId="0" animBg="1"/>
      <p:bldP spid="15" grpId="0" animBg="1"/>
      <p:bldP spid="16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8BE60-6A11-1A8B-EBD4-EFF263EE6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19CE9405-FC90-8D00-DAB7-5C6CE64838D0}"/>
              </a:ext>
            </a:extLst>
          </p:cNvPr>
          <p:cNvSpPr/>
          <p:nvPr/>
        </p:nvSpPr>
        <p:spPr>
          <a:xfrm>
            <a:off x="948415" y="769603"/>
            <a:ext cx="3348977" cy="583869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78000">
                <a:schemeClr val="bg1">
                  <a:lumMod val="7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7" name="Imagem 36" descr="Forma&#10;&#10;O conteúdo gerado por IA pode estar incorreto.">
            <a:extLst>
              <a:ext uri="{FF2B5EF4-FFF2-40B4-BE49-F238E27FC236}">
                <a16:creationId xmlns:a16="http://schemas.microsoft.com/office/drawing/2014/main" id="{3507912C-6B18-3A50-01C5-2FC6E5169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4401816">
            <a:off x="-604613" y="1432359"/>
            <a:ext cx="6795794" cy="5151155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73AFA56E-A5D2-4765-C7AF-5AFB07DA91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1642" y="1273627"/>
            <a:ext cx="2642525" cy="4830647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0C993B4-05C5-706F-0DB5-6BA88BC3530B}"/>
              </a:ext>
            </a:extLst>
          </p:cNvPr>
          <p:cNvSpPr txBox="1"/>
          <p:nvPr/>
        </p:nvSpPr>
        <p:spPr>
          <a:xfrm>
            <a:off x="6038576" y="1720850"/>
            <a:ext cx="5561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</a:rPr>
              <a:t>Renovação Antecipada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D552FF6-B406-F1A3-8D8E-1A350CDEE485}"/>
              </a:ext>
            </a:extLst>
          </p:cNvPr>
          <p:cNvSpPr txBox="1"/>
          <p:nvPr/>
        </p:nvSpPr>
        <p:spPr>
          <a:xfrm>
            <a:off x="4796093" y="2568486"/>
            <a:ext cx="6804117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1000"/>
              </a:spcAft>
            </a:pPr>
            <a:r>
              <a:rPr lang="pt-BR" sz="2000" dirty="0"/>
              <a:t>O cliente poderá fazer a </a:t>
            </a:r>
            <a:r>
              <a:rPr lang="pt-BR" sz="2000" b="1" dirty="0"/>
              <a:t>renovação antecipada</a:t>
            </a:r>
            <a:r>
              <a:rPr lang="pt-BR" sz="2000" dirty="0"/>
              <a:t> a partir do momento que o consumo do seu plano de dados atingir </a:t>
            </a:r>
            <a:r>
              <a:rPr lang="pt-BR" sz="2000" b="1" dirty="0"/>
              <a:t>95% </a:t>
            </a:r>
            <a:r>
              <a:rPr lang="pt-BR" sz="2000" dirty="0"/>
              <a:t>ou mais da franquia contratada, alterando a data de renovação do plano contratado.</a:t>
            </a:r>
          </a:p>
          <a:p>
            <a:pPr algn="r">
              <a:spcAft>
                <a:spcPts val="1000"/>
              </a:spcAft>
            </a:pPr>
            <a:r>
              <a:rPr lang="pt-BR" sz="2200" b="1" dirty="0">
                <a:solidFill>
                  <a:srgbClr val="DA291C"/>
                </a:solidFill>
              </a:rPr>
              <a:t>1. Entre no App Claro flex e clique em “Já sou Flex”; </a:t>
            </a:r>
          </a:p>
          <a:p>
            <a:pPr algn="r">
              <a:spcAft>
                <a:spcPts val="1000"/>
              </a:spcAft>
            </a:pPr>
            <a:r>
              <a:rPr lang="pt-BR" sz="2200" b="1" dirty="0">
                <a:solidFill>
                  <a:srgbClr val="DA291C"/>
                </a:solidFill>
              </a:rPr>
              <a:t>2. Entre com as credenciais; </a:t>
            </a:r>
          </a:p>
          <a:p>
            <a:pPr algn="r">
              <a:spcAft>
                <a:spcPts val="1000"/>
              </a:spcAft>
            </a:pPr>
            <a:r>
              <a:rPr lang="pt-BR" sz="2200" b="1" dirty="0">
                <a:solidFill>
                  <a:srgbClr val="DA291C"/>
                </a:solidFill>
              </a:rPr>
              <a:t>3. Clique em “Renovar agora” ou vá para o Menu;</a:t>
            </a:r>
          </a:p>
        </p:txBody>
      </p:sp>
    </p:spTree>
    <p:extLst>
      <p:ext uri="{BB962C8B-B14F-4D97-AF65-F5344CB8AC3E}">
        <p14:creationId xmlns:p14="http://schemas.microsoft.com/office/powerpoint/2010/main" val="58564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A3EEA-6954-0508-AD54-D293EDE09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85EFC2B2-9EAA-AE48-4E05-5749BD5E6C47}"/>
              </a:ext>
            </a:extLst>
          </p:cNvPr>
          <p:cNvSpPr/>
          <p:nvPr/>
        </p:nvSpPr>
        <p:spPr>
          <a:xfrm>
            <a:off x="948415" y="904346"/>
            <a:ext cx="3348977" cy="556920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78000">
                <a:schemeClr val="bg1">
                  <a:lumMod val="7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7" name="Imagem 36" descr="Forma&#10;&#10;O conteúdo gerado por IA pode estar incorreto.">
            <a:extLst>
              <a:ext uri="{FF2B5EF4-FFF2-40B4-BE49-F238E27FC236}">
                <a16:creationId xmlns:a16="http://schemas.microsoft.com/office/drawing/2014/main" id="{500AFC70-7DBB-DB1E-BE25-7081543672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15863500" flipV="1">
            <a:off x="-502579" y="1307463"/>
            <a:ext cx="6795794" cy="5151155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A5875327-DB57-428E-D641-5D5F643C1890}"/>
              </a:ext>
            </a:extLst>
          </p:cNvPr>
          <p:cNvSpPr txBox="1"/>
          <p:nvPr/>
        </p:nvSpPr>
        <p:spPr>
          <a:xfrm>
            <a:off x="6038576" y="1720850"/>
            <a:ext cx="5561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MX Black" pitchFamily="2" charset="0"/>
              </a:rPr>
              <a:t>Renovação Antecipada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4B007B7-5B38-250F-9EA5-C8D208664762}"/>
              </a:ext>
            </a:extLst>
          </p:cNvPr>
          <p:cNvSpPr txBox="1"/>
          <p:nvPr/>
        </p:nvSpPr>
        <p:spPr>
          <a:xfrm>
            <a:off x="4796093" y="2568486"/>
            <a:ext cx="6804117" cy="2041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r">
              <a:spcAft>
                <a:spcPts val="1000"/>
              </a:spcAft>
              <a:buFont typeface="+mj-lt"/>
              <a:buAutoNum type="arabicPeriod" startAt="4"/>
            </a:pPr>
            <a:r>
              <a:rPr lang="pt-BR" sz="2200" b="1" dirty="0">
                <a:solidFill>
                  <a:srgbClr val="DA291C"/>
                </a:solidFill>
              </a:rPr>
              <a:t>Na tela de menu é possível encontrar a opção “Renovar meu Plano”;</a:t>
            </a:r>
          </a:p>
          <a:p>
            <a:pPr marL="457200" indent="-457200" algn="r">
              <a:spcAft>
                <a:spcPts val="1000"/>
              </a:spcAft>
              <a:buFont typeface="+mj-lt"/>
              <a:buAutoNum type="arabicPeriod" startAt="4"/>
            </a:pPr>
            <a:r>
              <a:rPr lang="pt-BR" sz="2200" b="1" dirty="0">
                <a:solidFill>
                  <a:srgbClr val="DA291C"/>
                </a:solidFill>
              </a:rPr>
              <a:t>Clicando é possível efetuar a renovação e aguardar até 3 horas</a:t>
            </a:r>
          </a:p>
          <a:p>
            <a:pPr marL="457200" indent="-457200" algn="r">
              <a:spcAft>
                <a:spcPts val="1000"/>
              </a:spcAft>
              <a:buFont typeface="+mj-lt"/>
              <a:buAutoNum type="arabicPeriod" startAt="4"/>
            </a:pPr>
            <a:r>
              <a:rPr lang="pt-BR" sz="2200" b="1" dirty="0">
                <a:solidFill>
                  <a:srgbClr val="DA291C"/>
                </a:solidFill>
              </a:rPr>
              <a:t>Clique em “Ok, entendi”.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2BC5C05-069D-E4FA-4CAA-3A3EBB2014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018" y="1273626"/>
            <a:ext cx="2731770" cy="483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35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A51BE-4517-3007-BECF-A64AD5559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7607BD11-8CE9-ED17-6363-68AE51598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48" b="1"/>
          <a:stretch/>
        </p:blipFill>
        <p:spPr>
          <a:xfrm rot="10800000">
            <a:off x="0" y="5367895"/>
            <a:ext cx="12192000" cy="1490105"/>
          </a:xfrm>
          <a:prstGeom prst="rect">
            <a:avLst/>
          </a:prstGeom>
        </p:spPr>
      </p:pic>
      <p:pic>
        <p:nvPicPr>
          <p:cNvPr id="4" name="Imagem 3" descr="Forma&#10;&#10;O conteúdo gerado por IA pode estar incorreto.">
            <a:extLst>
              <a:ext uri="{FF2B5EF4-FFF2-40B4-BE49-F238E27FC236}">
                <a16:creationId xmlns:a16="http://schemas.microsoft.com/office/drawing/2014/main" id="{A974BC30-1E39-85C6-3FD3-EF8036FF3B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1455655" y="1018308"/>
            <a:ext cx="14842326" cy="7415677"/>
          </a:xfrm>
          <a:prstGeom prst="rect">
            <a:avLst/>
          </a:prstGeom>
        </p:spPr>
      </p:pic>
      <p:pic>
        <p:nvPicPr>
          <p:cNvPr id="19" name="Imagem 18" descr="Forma&#10;&#10;O conteúdo gerado por IA pode estar incorreto.">
            <a:extLst>
              <a:ext uri="{FF2B5EF4-FFF2-40B4-BE49-F238E27FC236}">
                <a16:creationId xmlns:a16="http://schemas.microsoft.com/office/drawing/2014/main" id="{ED233989-4223-6F82-12BB-C0207EF31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4105981" y="1018309"/>
            <a:ext cx="14842326" cy="7415677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56F3B2C-E597-185D-F6A1-2E14C8F06F6A}"/>
              </a:ext>
            </a:extLst>
          </p:cNvPr>
          <p:cNvSpPr txBox="1"/>
          <p:nvPr/>
        </p:nvSpPr>
        <p:spPr>
          <a:xfrm>
            <a:off x="3315182" y="1643516"/>
            <a:ext cx="55616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Ativação Incentivo com cartão de crédito</a:t>
            </a:r>
          </a:p>
        </p:txBody>
      </p:sp>
      <p:sp>
        <p:nvSpPr>
          <p:cNvPr id="6" name="Google Shape;675;p46">
            <a:extLst>
              <a:ext uri="{FF2B5EF4-FFF2-40B4-BE49-F238E27FC236}">
                <a16:creationId xmlns:a16="http://schemas.microsoft.com/office/drawing/2014/main" id="{ED963815-337A-F4BD-6ABE-B13E1FDD0DEF}"/>
              </a:ext>
            </a:extLst>
          </p:cNvPr>
          <p:cNvSpPr txBox="1"/>
          <p:nvPr/>
        </p:nvSpPr>
        <p:spPr>
          <a:xfrm>
            <a:off x="2285344" y="3167410"/>
            <a:ext cx="762130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BR" sz="2800" dirty="0">
                <a:cs typeface="Segoe UI" panose="020B0502040204020203" pitchFamily="34" charset="0"/>
              </a:rPr>
              <a:t>O bônus é somado em “Outro Bônus”.</a:t>
            </a:r>
          </a:p>
        </p:txBody>
      </p:sp>
    </p:spTree>
    <p:extLst>
      <p:ext uri="{BB962C8B-B14F-4D97-AF65-F5344CB8AC3E}">
        <p14:creationId xmlns:p14="http://schemas.microsoft.com/office/powerpoint/2010/main" val="7149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F9F44-5CA8-30CE-7B8D-02DFA0D2D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m 3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A1C0034-1C95-9F55-E94F-7D98FF1886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5"/>
          <a:stretch/>
        </p:blipFill>
        <p:spPr>
          <a:xfrm>
            <a:off x="0" y="3967522"/>
            <a:ext cx="12192000" cy="2904486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F414B32C-A9D2-A2D8-E075-608DFDA911A7}"/>
              </a:ext>
            </a:extLst>
          </p:cNvPr>
          <p:cNvSpPr txBox="1"/>
          <p:nvPr/>
        </p:nvSpPr>
        <p:spPr>
          <a:xfrm>
            <a:off x="672224" y="1554596"/>
            <a:ext cx="10071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DA291C"/>
                </a:solidFill>
                <a:latin typeface="AMX Black" pitchFamily="2" charset="0"/>
              </a:rPr>
              <a:t>Ativação </a:t>
            </a:r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Incentivo</a:t>
            </a:r>
            <a:r>
              <a:rPr lang="pt-BR" sz="3600" dirty="0">
                <a:solidFill>
                  <a:srgbClr val="DA291C"/>
                </a:solidFill>
                <a:latin typeface="AMX Black" pitchFamily="2" charset="0"/>
              </a:rPr>
              <a:t> com cartão de crédito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943D9CD-466B-9E9F-1444-678D85BC2DE7}"/>
              </a:ext>
            </a:extLst>
          </p:cNvPr>
          <p:cNvSpPr txBox="1"/>
          <p:nvPr/>
        </p:nvSpPr>
        <p:spPr>
          <a:xfrm>
            <a:off x="672224" y="2477926"/>
            <a:ext cx="10695431" cy="3549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pt-BR" sz="2200" b="1" dirty="0"/>
              <a:t>Fluxos:</a:t>
            </a:r>
          </a:p>
          <a:p>
            <a:pPr lvl="1">
              <a:spcAft>
                <a:spcPts val="800"/>
              </a:spcAft>
            </a:pPr>
            <a:r>
              <a:rPr lang="pt-BR" sz="2200" b="1" dirty="0"/>
              <a:t>• Ativação do Chip Flex </a:t>
            </a:r>
            <a:r>
              <a:rPr lang="pt-BR" sz="2200" dirty="0"/>
              <a:t>(canal Distribuidor) ganha o bônus na ativação efetivada com cartão, e sempre que renovar/pagar com cartão;</a:t>
            </a:r>
          </a:p>
          <a:p>
            <a:pPr lvl="1">
              <a:spcAft>
                <a:spcPts val="800"/>
              </a:spcAft>
            </a:pPr>
            <a:r>
              <a:rPr lang="pt-BR" sz="2200" b="1" dirty="0"/>
              <a:t>• Migração de </a:t>
            </a:r>
            <a:r>
              <a:rPr lang="pt-BR" sz="2200" b="1" dirty="0" err="1"/>
              <a:t>pré</a:t>
            </a:r>
            <a:r>
              <a:rPr lang="pt-BR" sz="2200" b="1" dirty="0"/>
              <a:t> para Flex </a:t>
            </a:r>
            <a:r>
              <a:rPr lang="pt-BR" sz="2200" dirty="0"/>
              <a:t>ganha o bônus na migração efetivada com cartão, e toda vez que renovar/pagar o Flex com cartão;</a:t>
            </a:r>
          </a:p>
          <a:p>
            <a:pPr lvl="1">
              <a:spcAft>
                <a:spcPts val="800"/>
              </a:spcAft>
            </a:pPr>
            <a:r>
              <a:rPr lang="pt-BR" sz="2200" b="1" dirty="0"/>
              <a:t>• Entrega de chip em casa </a:t>
            </a:r>
            <a:r>
              <a:rPr lang="pt-BR" sz="2200" dirty="0"/>
              <a:t>com a ativação de Chip Flex ganha o bônus na ativação efetivada com cartão, e toda vez que renovar/pagar o Flex com cartão;</a:t>
            </a:r>
          </a:p>
          <a:p>
            <a:pPr lvl="1">
              <a:spcAft>
                <a:spcPts val="800"/>
              </a:spcAft>
            </a:pPr>
            <a:r>
              <a:rPr lang="pt-BR" sz="2200" b="1" dirty="0"/>
              <a:t>• Troca de plano ganha o bônus </a:t>
            </a:r>
            <a:r>
              <a:rPr lang="pt-BR" sz="2200" dirty="0"/>
              <a:t>na ativação efetivada com cartão, e toda vez que renovar/pagar o Flex com cartão.</a:t>
            </a:r>
          </a:p>
        </p:txBody>
      </p:sp>
    </p:spTree>
    <p:extLst>
      <p:ext uri="{BB962C8B-B14F-4D97-AF65-F5344CB8AC3E}">
        <p14:creationId xmlns:p14="http://schemas.microsoft.com/office/powerpoint/2010/main" val="2653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D55788-085B-896F-6A03-6D5E3FD8A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2A410A82-3503-F1EF-913D-24EB7600DDDC}"/>
              </a:ext>
            </a:extLst>
          </p:cNvPr>
          <p:cNvSpPr/>
          <p:nvPr/>
        </p:nvSpPr>
        <p:spPr>
          <a:xfrm>
            <a:off x="8550153" y="1061007"/>
            <a:ext cx="2814533" cy="5313943"/>
          </a:xfrm>
          <a:prstGeom prst="rect">
            <a:avLst/>
          </a:prstGeom>
          <a:gradFill flip="none" rotWithShape="1">
            <a:gsLst>
              <a:gs pos="0">
                <a:srgbClr val="AE2116"/>
              </a:gs>
              <a:gs pos="75000">
                <a:srgbClr val="DA291C"/>
              </a:gs>
              <a:gs pos="100000">
                <a:srgbClr val="FF5144">
                  <a:alpha val="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89A2E18-70C1-CF67-ECB6-500CA7145923}"/>
              </a:ext>
            </a:extLst>
          </p:cNvPr>
          <p:cNvSpPr txBox="1"/>
          <p:nvPr/>
        </p:nvSpPr>
        <p:spPr>
          <a:xfrm>
            <a:off x="672223" y="1561193"/>
            <a:ext cx="58737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Ativação </a:t>
            </a:r>
            <a:r>
              <a:rPr lang="pt-BR" sz="4400" dirty="0">
                <a:solidFill>
                  <a:srgbClr val="DA291C"/>
                </a:solidFill>
                <a:latin typeface="AMX Black" pitchFamily="2" charset="0"/>
              </a:rPr>
              <a:t>Incentivo</a:t>
            </a:r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 com cartão de crédito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2E095B8-9285-1B07-0A94-B3EF537AB157}"/>
              </a:ext>
            </a:extLst>
          </p:cNvPr>
          <p:cNvSpPr txBox="1"/>
          <p:nvPr/>
        </p:nvSpPr>
        <p:spPr>
          <a:xfrm>
            <a:off x="672224" y="3140393"/>
            <a:ext cx="69498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2000" dirty="0"/>
              <a:t>Caso o cliente ative o Flex e não cadastre o Cartão de crédito no momento de ativar/migrar para o Flex, pode acessar o app e fazer o cadastro do cartão em área logada: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Acessar o app </a:t>
            </a:r>
            <a:r>
              <a:rPr lang="pt-BR" sz="2000" b="1" dirty="0">
                <a:solidFill>
                  <a:srgbClr val="DA291C"/>
                </a:solidFill>
              </a:rPr>
              <a:t>CLARO FLEX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Botão </a:t>
            </a:r>
            <a:r>
              <a:rPr lang="pt-BR" sz="2000" b="1" dirty="0">
                <a:solidFill>
                  <a:srgbClr val="DA291C"/>
                </a:solidFill>
              </a:rPr>
              <a:t>‘Já sou Flex’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Insere </a:t>
            </a:r>
            <a:r>
              <a:rPr lang="pt-BR" sz="2000" b="1" dirty="0">
                <a:solidFill>
                  <a:srgbClr val="DA291C"/>
                </a:solidFill>
              </a:rPr>
              <a:t>login e senha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>
                <a:solidFill>
                  <a:srgbClr val="DA291C"/>
                </a:solidFill>
              </a:rPr>
              <a:t>Pagamento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C002D83F-AE29-A22D-161F-A3DFF4B0B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1033" y="1273628"/>
            <a:ext cx="2366774" cy="483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38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B604C-7BE1-38F1-3E98-E165EA531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338C5E12-F85A-1373-E45D-44EF10FC2511}"/>
              </a:ext>
            </a:extLst>
          </p:cNvPr>
          <p:cNvSpPr txBox="1"/>
          <p:nvPr/>
        </p:nvSpPr>
        <p:spPr>
          <a:xfrm>
            <a:off x="672223" y="1561193"/>
            <a:ext cx="58737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Ativação </a:t>
            </a:r>
            <a:r>
              <a:rPr lang="pt-BR" sz="4400" dirty="0">
                <a:solidFill>
                  <a:srgbClr val="DA291C"/>
                </a:solidFill>
                <a:latin typeface="AMX Black" pitchFamily="2" charset="0"/>
              </a:rPr>
              <a:t>Incentivo</a:t>
            </a:r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 com cartão de crédito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B503E21-ACD8-6E19-5B13-94BD06F9C259}"/>
              </a:ext>
            </a:extLst>
          </p:cNvPr>
          <p:cNvSpPr txBox="1"/>
          <p:nvPr/>
        </p:nvSpPr>
        <p:spPr>
          <a:xfrm>
            <a:off x="672224" y="3140393"/>
            <a:ext cx="6949896" cy="101566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2000" dirty="0"/>
              <a:t>Caso o cliente ative o Flex e não cadastre o Cartão de crédito no momento de ativar/migrar para o Flex, pode acessar o app e fazer o cadastro do cartão em área logada: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0B4AFBE-CB01-BBB9-70D3-F28FA130C539}"/>
              </a:ext>
            </a:extLst>
          </p:cNvPr>
          <p:cNvSpPr txBox="1"/>
          <p:nvPr/>
        </p:nvSpPr>
        <p:spPr>
          <a:xfrm>
            <a:off x="672223" y="4170570"/>
            <a:ext cx="654823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spcAft>
                <a:spcPts val="600"/>
              </a:spcAft>
              <a:buFont typeface="+mj-lt"/>
              <a:buAutoNum type="arabicPeriod" startAt="5"/>
            </a:pPr>
            <a:r>
              <a:rPr lang="pt-BR" sz="2000" b="1" dirty="0"/>
              <a:t>Selecionar </a:t>
            </a:r>
            <a:r>
              <a:rPr lang="pt-BR" sz="2000" b="1" dirty="0">
                <a:solidFill>
                  <a:srgbClr val="DA291C"/>
                </a:solidFill>
              </a:rPr>
              <a:t>Cartão de Crédito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 startAt="5"/>
            </a:pPr>
            <a:r>
              <a:rPr lang="pt-BR" sz="2000" b="1" dirty="0"/>
              <a:t>Clica no botão </a:t>
            </a:r>
            <a:r>
              <a:rPr lang="pt-BR" sz="2000" b="1" dirty="0">
                <a:solidFill>
                  <a:srgbClr val="DA291C"/>
                </a:solidFill>
              </a:rPr>
              <a:t>‘Adicionar cartão’ </a:t>
            </a:r>
            <a:r>
              <a:rPr lang="pt-BR" sz="2000" b="1" dirty="0"/>
              <a:t>(informa os dados do cartão)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 startAt="5"/>
            </a:pPr>
            <a:r>
              <a:rPr lang="pt-BR" sz="2000" b="1" dirty="0"/>
              <a:t>Clica em </a:t>
            </a:r>
            <a:r>
              <a:rPr lang="pt-BR" sz="2000" b="1" dirty="0">
                <a:solidFill>
                  <a:srgbClr val="DA291C"/>
                </a:solidFill>
              </a:rPr>
              <a:t>Adicionar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 startAt="5"/>
            </a:pPr>
            <a:r>
              <a:rPr lang="pt-BR" sz="2000" b="1" dirty="0"/>
              <a:t>Seleciona a opção ‘</a:t>
            </a:r>
            <a:r>
              <a:rPr lang="pt-BR" sz="2000" b="1" dirty="0">
                <a:solidFill>
                  <a:srgbClr val="DA291C"/>
                </a:solidFill>
              </a:rPr>
              <a:t>Definir como principal’.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4492F44-FEE8-109D-F9B3-F642DE1BCFE4}"/>
              </a:ext>
            </a:extLst>
          </p:cNvPr>
          <p:cNvSpPr/>
          <p:nvPr/>
        </p:nvSpPr>
        <p:spPr>
          <a:xfrm>
            <a:off x="8550153" y="1061007"/>
            <a:ext cx="2814533" cy="5313943"/>
          </a:xfrm>
          <a:prstGeom prst="rect">
            <a:avLst/>
          </a:prstGeom>
          <a:gradFill flip="none" rotWithShape="1">
            <a:gsLst>
              <a:gs pos="0">
                <a:srgbClr val="AE2116"/>
              </a:gs>
              <a:gs pos="75000">
                <a:srgbClr val="DA291C"/>
              </a:gs>
              <a:gs pos="100000">
                <a:srgbClr val="FF5144">
                  <a:alpha val="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66B65D84-FDE5-B8C6-5323-98D222DC1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1033" y="1273628"/>
            <a:ext cx="2366774" cy="483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01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577C3-F91E-6FFF-F5AF-2F9519F42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8AE6481E-68CF-3DB2-5E85-431E41E4B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965" y="2254481"/>
            <a:ext cx="3612812" cy="2150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9A07FAE2-B1EC-0173-CBF2-DB84F9F755DF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PORTABILIDADE COM CHIP FLEX​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9ACEBBB0-4B50-5C8C-E108-4B66819343F9}"/>
              </a:ext>
            </a:extLst>
          </p:cNvPr>
          <p:cNvSpPr txBox="1"/>
          <p:nvPr/>
        </p:nvSpPr>
        <p:spPr>
          <a:xfrm>
            <a:off x="1172632" y="2254481"/>
            <a:ext cx="44014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Desligue o Wi-Fi e insira o chip 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no aparelho, o cliente receberá um SMS com a orientação para baixar o </a:t>
            </a:r>
            <a:r>
              <a:rPr lang="pt-BR" sz="1600" b="1" dirty="0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App Claro </a:t>
            </a:r>
            <a:r>
              <a:rPr lang="pt-BR" sz="1600" b="1" dirty="0" err="1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flex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, utilizando os dados móveis e fazer seu </a:t>
            </a: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cadastro no flex.</a:t>
            </a: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D6432379-C0C9-5450-DBA8-9DB9F8278839}"/>
              </a:ext>
            </a:extLst>
          </p:cNvPr>
          <p:cNvGrpSpPr/>
          <p:nvPr/>
        </p:nvGrpSpPr>
        <p:grpSpPr>
          <a:xfrm>
            <a:off x="-11207" y="2145748"/>
            <a:ext cx="1080040" cy="646294"/>
            <a:chOff x="-11207" y="2145748"/>
            <a:chExt cx="1080040" cy="646294"/>
          </a:xfrm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2CCB2082-BD18-99B1-5A61-D1E116A93E47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5EA8EF64-B4A2-7645-3EA9-6EFF06CB9607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</a:t>
              </a:r>
            </a:p>
          </p:txBody>
        </p:sp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49469156-AC79-9463-9B1B-D660A12C318B}"/>
              </a:ext>
            </a:extLst>
          </p:cNvPr>
          <p:cNvGrpSpPr/>
          <p:nvPr/>
        </p:nvGrpSpPr>
        <p:grpSpPr>
          <a:xfrm>
            <a:off x="8176156" y="1736861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5956CEFB-2D81-08DB-303C-169FD5398A73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221B121F-00FF-5E59-0825-A46BA6A8B2EB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71C1F1E2-74E0-8535-52A8-87CCF6AB3560}"/>
              </a:ext>
            </a:extLst>
          </p:cNvPr>
          <p:cNvSpPr txBox="1"/>
          <p:nvPr/>
        </p:nvSpPr>
        <p:spPr>
          <a:xfrm>
            <a:off x="1172632" y="3577880"/>
            <a:ext cx="440144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Acesse a loja 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Play Store (Android) ou Apple Store (IOS) e baixe o aplicativo “</a:t>
            </a:r>
            <a:r>
              <a:rPr lang="pt-BR" sz="1600" b="1" dirty="0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Claro </a:t>
            </a:r>
            <a:r>
              <a:rPr lang="pt-BR" sz="1600" b="1" dirty="0" err="1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flex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”​.</a:t>
            </a:r>
            <a:endParaRPr lang="pt-BR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tângulo: Único Canto Recortado 3">
            <a:extLst>
              <a:ext uri="{FF2B5EF4-FFF2-40B4-BE49-F238E27FC236}">
                <a16:creationId xmlns:a16="http://schemas.microsoft.com/office/drawing/2014/main" id="{6CB766B6-A2D6-1819-81AC-20E7964B5536}"/>
              </a:ext>
            </a:extLst>
          </p:cNvPr>
          <p:cNvSpPr/>
          <p:nvPr/>
        </p:nvSpPr>
        <p:spPr>
          <a:xfrm>
            <a:off x="-13894" y="4578134"/>
            <a:ext cx="4216618" cy="646290"/>
          </a:xfrm>
          <a:prstGeom prst="snip1Rect">
            <a:avLst>
              <a:gd name="adj" fmla="val 50000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Google Shape;675;p46">
            <a:extLst>
              <a:ext uri="{FF2B5EF4-FFF2-40B4-BE49-F238E27FC236}">
                <a16:creationId xmlns:a16="http://schemas.microsoft.com/office/drawing/2014/main" id="{C4A57FDE-DDBB-1F3C-245E-9529269791B1}"/>
              </a:ext>
            </a:extLst>
          </p:cNvPr>
          <p:cNvSpPr txBox="1"/>
          <p:nvPr/>
        </p:nvSpPr>
        <p:spPr>
          <a:xfrm>
            <a:off x="184272" y="4733405"/>
            <a:ext cx="401845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600" b="1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Atenção: </a:t>
            </a:r>
            <a:r>
              <a:rPr lang="pt-BR" sz="1600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O Wi-Fi precisa estar desligado.​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24623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FC961-467D-63D3-B601-35F62D682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Agrupar 18">
            <a:extLst>
              <a:ext uri="{FF2B5EF4-FFF2-40B4-BE49-F238E27FC236}">
                <a16:creationId xmlns:a16="http://schemas.microsoft.com/office/drawing/2014/main" id="{62897198-F775-05E4-0ABD-81991C40F556}"/>
              </a:ext>
            </a:extLst>
          </p:cNvPr>
          <p:cNvGrpSpPr/>
          <p:nvPr/>
        </p:nvGrpSpPr>
        <p:grpSpPr>
          <a:xfrm>
            <a:off x="9746987" y="2120664"/>
            <a:ext cx="2300238" cy="4328794"/>
            <a:chOff x="9438694" y="1814673"/>
            <a:chExt cx="2300238" cy="4328794"/>
          </a:xfrm>
        </p:grpSpPr>
        <p:grpSp>
          <p:nvGrpSpPr>
            <p:cNvPr id="20" name="Group 31">
              <a:extLst>
                <a:ext uri="{FF2B5EF4-FFF2-40B4-BE49-F238E27FC236}">
                  <a16:creationId xmlns:a16="http://schemas.microsoft.com/office/drawing/2014/main" id="{8BA36F56-0DAA-E879-1495-9CB6824C37F3}"/>
                </a:ext>
              </a:extLst>
            </p:cNvPr>
            <p:cNvGrpSpPr/>
            <p:nvPr/>
          </p:nvGrpSpPr>
          <p:grpSpPr>
            <a:xfrm>
              <a:off x="9438694" y="1814673"/>
              <a:ext cx="2300238" cy="4328794"/>
              <a:chOff x="9567331" y="1170920"/>
              <a:chExt cx="2419350" cy="4552950"/>
            </a:xfrm>
          </p:grpSpPr>
          <p:pic>
            <p:nvPicPr>
              <p:cNvPr id="24" name="Graphic 82">
                <a:extLst>
                  <a:ext uri="{FF2B5EF4-FFF2-40B4-BE49-F238E27FC236}">
                    <a16:creationId xmlns:a16="http://schemas.microsoft.com/office/drawing/2014/main" id="{80DC2519-D3FD-DFE7-3483-7F1B94DD1C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567331" y="1170920"/>
                <a:ext cx="2419350" cy="4552950"/>
              </a:xfrm>
              <a:prstGeom prst="rect">
                <a:avLst/>
              </a:prstGeom>
            </p:spPr>
          </p:pic>
          <p:pic>
            <p:nvPicPr>
              <p:cNvPr id="23" name="Imagem 22">
                <a:extLst>
                  <a:ext uri="{FF2B5EF4-FFF2-40B4-BE49-F238E27FC236}">
                    <a16:creationId xmlns:a16="http://schemas.microsoft.com/office/drawing/2014/main" id="{75707EF3-54A0-1946-8DE0-A418BE2A55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49" b="8149"/>
              <a:stretch/>
            </p:blipFill>
            <p:spPr>
              <a:xfrm>
                <a:off x="9690879" y="1297069"/>
                <a:ext cx="2169364" cy="4302879"/>
              </a:xfrm>
              <a:prstGeom prst="roundRect">
                <a:avLst>
                  <a:gd name="adj" fmla="val 7247"/>
                </a:avLst>
              </a:prstGeom>
            </p:spPr>
          </p:pic>
        </p:grpSp>
        <p:pic>
          <p:nvPicPr>
            <p:cNvPr id="21" name="Imagem 20">
              <a:extLst>
                <a:ext uri="{FF2B5EF4-FFF2-40B4-BE49-F238E27FC236}">
                  <a16:creationId xmlns:a16="http://schemas.microsoft.com/office/drawing/2014/main" id="{EA5E6EAB-4234-11CD-2FEF-DD4D6F7591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" t="84411" r="681" b="1384"/>
            <a:stretch/>
          </p:blipFill>
          <p:spPr>
            <a:xfrm>
              <a:off x="9562508" y="5004100"/>
              <a:ext cx="2056210" cy="1021546"/>
            </a:xfrm>
            <a:prstGeom prst="roundRect">
              <a:avLst>
                <a:gd name="adj" fmla="val 9377"/>
              </a:avLst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9A156C22-3541-6D95-CB69-D62E9373684D}"/>
              </a:ext>
            </a:extLst>
          </p:cNvPr>
          <p:cNvGrpSpPr/>
          <p:nvPr/>
        </p:nvGrpSpPr>
        <p:grpSpPr>
          <a:xfrm>
            <a:off x="7413285" y="2119033"/>
            <a:ext cx="2297160" cy="4330425"/>
            <a:chOff x="7413972" y="2092325"/>
            <a:chExt cx="2297160" cy="4330425"/>
          </a:xfrm>
        </p:grpSpPr>
        <p:sp>
          <p:nvSpPr>
            <p:cNvPr id="79" name="Freeform: Shape 24">
              <a:extLst>
                <a:ext uri="{FF2B5EF4-FFF2-40B4-BE49-F238E27FC236}">
                  <a16:creationId xmlns:a16="http://schemas.microsoft.com/office/drawing/2014/main" id="{FBE9FEE6-5B8A-BBB4-83F4-3D4FD9D1941E}"/>
                </a:ext>
              </a:extLst>
            </p:cNvPr>
            <p:cNvSpPr/>
            <p:nvPr/>
          </p:nvSpPr>
          <p:spPr>
            <a:xfrm>
              <a:off x="7413972" y="2092325"/>
              <a:ext cx="2297160" cy="4330425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6146" name="Picture 2">
              <a:extLst>
                <a:ext uri="{FF2B5EF4-FFF2-40B4-BE49-F238E27FC236}">
                  <a16:creationId xmlns:a16="http://schemas.microsoft.com/office/drawing/2014/main" id="{D0A5C1FB-F4BF-D375-ADF4-51D768B451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8529" y="2215396"/>
              <a:ext cx="2061333" cy="4080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Google Shape;675;p46">
            <a:extLst>
              <a:ext uri="{FF2B5EF4-FFF2-40B4-BE49-F238E27FC236}">
                <a16:creationId xmlns:a16="http://schemas.microsoft.com/office/drawing/2014/main" id="{B9998963-4B99-1C5F-3E1E-311597FB74E7}"/>
              </a:ext>
            </a:extLst>
          </p:cNvPr>
          <p:cNvSpPr txBox="1"/>
          <p:nvPr/>
        </p:nvSpPr>
        <p:spPr>
          <a:xfrm>
            <a:off x="1170397" y="4039296"/>
            <a:ext cx="39121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Escolhe se deseja fazer portabilidade.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Se selecionar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“Sim”</a:t>
            </a:r>
            <a:r>
              <a:rPr lang="pt-BR" sz="1600" dirty="0">
                <a:cs typeface="Segoe UI" panose="020B0502040204020203" pitchFamily="34" charset="0"/>
              </a:rPr>
              <a:t>, </a:t>
            </a:r>
            <a:r>
              <a:rPr lang="pt-BR" sz="1600" b="1" dirty="0">
                <a:cs typeface="Segoe UI" panose="020B0502040204020203" pitchFamily="34" charset="0"/>
              </a:rPr>
              <a:t>digita o número </a:t>
            </a:r>
            <a:r>
              <a:rPr lang="pt-BR" sz="1600" dirty="0">
                <a:cs typeface="Segoe UI" panose="020B0502040204020203" pitchFamily="34" charset="0"/>
              </a:rPr>
              <a:t>da outra operadora e segue em </a:t>
            </a:r>
            <a:r>
              <a:rPr lang="pt-BR" sz="1600" b="1" dirty="0">
                <a:cs typeface="Segoe UI" panose="020B0502040204020203" pitchFamily="34" charset="0"/>
              </a:rPr>
              <a:t>“Avançar”;​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sp>
        <p:nvSpPr>
          <p:cNvPr id="16" name="Google Shape;675;p46">
            <a:extLst>
              <a:ext uri="{FF2B5EF4-FFF2-40B4-BE49-F238E27FC236}">
                <a16:creationId xmlns:a16="http://schemas.microsoft.com/office/drawing/2014/main" id="{C8A7D6AA-6A1B-40FA-CD60-76CD8CE69202}"/>
              </a:ext>
            </a:extLst>
          </p:cNvPr>
          <p:cNvSpPr txBox="1"/>
          <p:nvPr/>
        </p:nvSpPr>
        <p:spPr>
          <a:xfrm>
            <a:off x="1172632" y="2995030"/>
            <a:ext cx="353582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O aplicativo reconhece </a:t>
            </a:r>
            <a:r>
              <a:rPr lang="pt-BR" sz="1600" dirty="0">
                <a:cs typeface="Segoe UI" panose="020B0502040204020203" pitchFamily="34" charset="0"/>
              </a:rPr>
              <a:t>automaticamente o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Chip Flex </a:t>
            </a:r>
            <a:r>
              <a:rPr lang="pt-BR" sz="1600" dirty="0">
                <a:cs typeface="Segoe UI" panose="020B0502040204020203" pitchFamily="34" charset="0"/>
              </a:rPr>
              <a:t>na rede da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Claro</a:t>
            </a:r>
            <a:r>
              <a:rPr lang="pt-BR" sz="1600" dirty="0">
                <a:cs typeface="Segoe UI" panose="020B0502040204020203" pitchFamily="34" charset="0"/>
              </a:rPr>
              <a:t> e mostra o número na tela, </a:t>
            </a:r>
            <a:r>
              <a:rPr lang="pt-BR" sz="1600" b="1" dirty="0">
                <a:cs typeface="Segoe UI" panose="020B0502040204020203" pitchFamily="34" charset="0"/>
              </a:rPr>
              <a:t>clique em Avançar;​</a:t>
            </a:r>
          </a:p>
        </p:txBody>
      </p: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A26FF9D7-B17D-2D68-483F-EB464004E42A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PORTABILIDADE COM CHIP FLEX</a:t>
            </a:r>
            <a:endParaRPr lang="pt-BR" sz="2000" dirty="0">
              <a:latin typeface="+mj-lt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2042CFF8-71ED-791C-9B49-1581112E41D9}"/>
              </a:ext>
            </a:extLst>
          </p:cNvPr>
          <p:cNvGrpSpPr/>
          <p:nvPr/>
        </p:nvGrpSpPr>
        <p:grpSpPr>
          <a:xfrm>
            <a:off x="-13895" y="2856129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64BD39E3-A243-6EC6-DCED-7A15DED3BF05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203B3DDA-EF53-2AB9-EA9F-7CCA0B37E0FA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4AEDA668-D919-A1E5-A08E-E5E4F767218E}"/>
              </a:ext>
            </a:extLst>
          </p:cNvPr>
          <p:cNvGrpSpPr/>
          <p:nvPr/>
        </p:nvGrpSpPr>
        <p:grpSpPr>
          <a:xfrm>
            <a:off x="-11207" y="2092325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9EB30E2E-D30E-8AB7-9237-97F3767F5711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C08F02F9-906E-8B22-7F25-800B0E27771C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076EE2BC-BC96-EAB4-889F-D23A80A9D35E}"/>
              </a:ext>
            </a:extLst>
          </p:cNvPr>
          <p:cNvSpPr txBox="1"/>
          <p:nvPr/>
        </p:nvSpPr>
        <p:spPr>
          <a:xfrm>
            <a:off x="1172632" y="5229922"/>
            <a:ext cx="346945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cs typeface="Segoe UI" panose="020B0502040204020203" pitchFamily="34" charset="0"/>
              </a:rPr>
              <a:t>Seleciona o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plano 20GB.</a:t>
            </a:r>
            <a:r>
              <a:rPr lang="pt-BR" sz="1600" b="1" dirty="0">
                <a:solidFill>
                  <a:srgbClr val="FF0000"/>
                </a:solidFill>
                <a:cs typeface="Segoe UI" panose="020B0502040204020203" pitchFamily="34" charset="0"/>
              </a:rPr>
              <a:t>​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C7B7AC63-3062-9B80-180A-D209DAB4B514}"/>
              </a:ext>
            </a:extLst>
          </p:cNvPr>
          <p:cNvGrpSpPr/>
          <p:nvPr/>
        </p:nvGrpSpPr>
        <p:grpSpPr>
          <a:xfrm>
            <a:off x="-13895" y="5156070"/>
            <a:ext cx="1080040" cy="646867"/>
            <a:chOff x="-13895" y="4495818"/>
            <a:chExt cx="1080040" cy="646867"/>
          </a:xfrm>
        </p:grpSpPr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4E57A81C-3ECC-0942-2228-898966C57FAF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Google Shape;675;p46">
              <a:extLst>
                <a:ext uri="{FF2B5EF4-FFF2-40B4-BE49-F238E27FC236}">
                  <a16:creationId xmlns:a16="http://schemas.microsoft.com/office/drawing/2014/main" id="{1987B604-CA76-2C4F-48DE-6F6F3DE63F87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21AB8746-5311-504E-9966-5DAFD525F249}"/>
              </a:ext>
            </a:extLst>
          </p:cNvPr>
          <p:cNvGrpSpPr/>
          <p:nvPr/>
        </p:nvGrpSpPr>
        <p:grpSpPr>
          <a:xfrm>
            <a:off x="10611265" y="1743762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7B746DA8-3416-BF2F-CC6D-6E7AF89F2AF6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DA0238A3-54C7-F4FA-D404-AD35E9F39B8A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4B04CC80-4EBF-84B0-9F9E-5B58F72556FA}"/>
              </a:ext>
            </a:extLst>
          </p:cNvPr>
          <p:cNvGrpSpPr/>
          <p:nvPr/>
        </p:nvGrpSpPr>
        <p:grpSpPr>
          <a:xfrm>
            <a:off x="8257513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7D937094-ED9D-53A2-5DB9-E7D20399B464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EB71C387-266D-9FA9-0EE0-DF71293611EE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5" name="Google Shape;675;p46">
            <a:extLst>
              <a:ext uri="{FF2B5EF4-FFF2-40B4-BE49-F238E27FC236}">
                <a16:creationId xmlns:a16="http://schemas.microsoft.com/office/drawing/2014/main" id="{7A945181-53C9-71E6-796F-59515BB055ED}"/>
              </a:ext>
            </a:extLst>
          </p:cNvPr>
          <p:cNvSpPr txBox="1"/>
          <p:nvPr/>
        </p:nvSpPr>
        <p:spPr>
          <a:xfrm>
            <a:off x="1172632" y="2201058"/>
            <a:ext cx="330929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Abra o app </a:t>
            </a:r>
            <a:r>
              <a:rPr lang="pt-BR" sz="1600" b="1" dirty="0">
                <a:solidFill>
                  <a:srgbClr val="FF0000"/>
                </a:solidFill>
                <a:cs typeface="Segoe UI" panose="020B0502040204020203" pitchFamily="34" charset="0"/>
              </a:rPr>
              <a:t>Claro flex</a:t>
            </a:r>
            <a:r>
              <a:rPr lang="pt-BR" sz="1600" dirty="0">
                <a:cs typeface="Segoe UI" panose="020B0502040204020203" pitchFamily="34" charset="0"/>
              </a:rPr>
              <a:t>. Clique em </a:t>
            </a:r>
            <a:r>
              <a:rPr lang="pt-BR" sz="1600" b="1" dirty="0">
                <a:cs typeface="Segoe UI" panose="020B0502040204020203" pitchFamily="34" charset="0"/>
              </a:rPr>
              <a:t>“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Seja Flex</a:t>
            </a:r>
            <a:r>
              <a:rPr lang="pt-BR" sz="1600" b="1" dirty="0">
                <a:cs typeface="Segoe UI" panose="020B0502040204020203" pitchFamily="34" charset="0"/>
              </a:rPr>
              <a:t>”.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773D886D-C034-4877-68A5-4198CCD361E1}"/>
              </a:ext>
            </a:extLst>
          </p:cNvPr>
          <p:cNvGrpSpPr/>
          <p:nvPr/>
        </p:nvGrpSpPr>
        <p:grpSpPr>
          <a:xfrm>
            <a:off x="5224607" y="2111597"/>
            <a:ext cx="2129946" cy="4330424"/>
            <a:chOff x="6676916" y="2070791"/>
            <a:chExt cx="2129946" cy="4330425"/>
          </a:xfrm>
        </p:grpSpPr>
        <p:grpSp>
          <p:nvGrpSpPr>
            <p:cNvPr id="13" name="Group 27">
              <a:extLst>
                <a:ext uri="{FF2B5EF4-FFF2-40B4-BE49-F238E27FC236}">
                  <a16:creationId xmlns:a16="http://schemas.microsoft.com/office/drawing/2014/main" id="{D5151CD1-AE40-A388-7DD7-BB4B2FC6900C}"/>
                </a:ext>
              </a:extLst>
            </p:cNvPr>
            <p:cNvGrpSpPr/>
            <p:nvPr/>
          </p:nvGrpSpPr>
          <p:grpSpPr>
            <a:xfrm>
              <a:off x="6676916" y="2070791"/>
              <a:ext cx="2129946" cy="4330425"/>
              <a:chOff x="4463836" y="1170920"/>
              <a:chExt cx="2240240" cy="4554664"/>
            </a:xfrm>
          </p:grpSpPr>
          <p:sp>
            <p:nvSpPr>
              <p:cNvPr id="25" name="Freeform: Shape 20">
                <a:extLst>
                  <a:ext uri="{FF2B5EF4-FFF2-40B4-BE49-F238E27FC236}">
                    <a16:creationId xmlns:a16="http://schemas.microsoft.com/office/drawing/2014/main" id="{53538FDA-2030-2A60-6E6A-8FFE5C210708}"/>
                  </a:ext>
                </a:extLst>
              </p:cNvPr>
              <p:cNvSpPr/>
              <p:nvPr/>
            </p:nvSpPr>
            <p:spPr>
              <a:xfrm>
                <a:off x="4463836" y="1170920"/>
                <a:ext cx="2240240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1">
                <a:extLst>
                  <a:ext uri="{FF2B5EF4-FFF2-40B4-BE49-F238E27FC236}">
                    <a16:creationId xmlns:a16="http://schemas.microsoft.com/office/drawing/2014/main" id="{C08172D9-1009-D229-467E-B89474F534E9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015298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7" name="Imagem 26">
                <a:extLst>
                  <a:ext uri="{FF2B5EF4-FFF2-40B4-BE49-F238E27FC236}">
                    <a16:creationId xmlns:a16="http://schemas.microsoft.com/office/drawing/2014/main" id="{215B326C-D199-1D0D-C81A-7116AB59EF9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22" name="Imagem 21">
              <a:extLst>
                <a:ext uri="{FF2B5EF4-FFF2-40B4-BE49-F238E27FC236}">
                  <a16:creationId xmlns:a16="http://schemas.microsoft.com/office/drawing/2014/main" id="{5F39B986-AA9F-9021-2BC5-339B6F9A8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754641" y="2180438"/>
              <a:ext cx="1991196" cy="4125126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E7BA9BC1-3818-45CC-8A1A-2B37B8298C2C}"/>
              </a:ext>
            </a:extLst>
          </p:cNvPr>
          <p:cNvGrpSpPr/>
          <p:nvPr/>
        </p:nvGrpSpPr>
        <p:grpSpPr>
          <a:xfrm>
            <a:off x="5987896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50BCCE62-EE05-08C2-3C70-15F5497B08EB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F8EF2F67-C214-E937-FD54-1E8B24C77702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177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2C67F-0CD2-CC7D-5A49-26E3BBAAE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675;p46">
            <a:extLst>
              <a:ext uri="{FF2B5EF4-FFF2-40B4-BE49-F238E27FC236}">
                <a16:creationId xmlns:a16="http://schemas.microsoft.com/office/drawing/2014/main" id="{9D137951-621D-49D0-C6C8-C98069C98E2B}"/>
              </a:ext>
            </a:extLst>
          </p:cNvPr>
          <p:cNvSpPr txBox="1"/>
          <p:nvPr/>
        </p:nvSpPr>
        <p:spPr>
          <a:xfrm>
            <a:off x="1186527" y="3071809"/>
            <a:ext cx="3647821" cy="181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O cliente precisa passar pelo </a:t>
            </a:r>
            <a:r>
              <a:rPr lang="pt-BR" sz="1600" b="1" dirty="0">
                <a:cs typeface="Segoe UI" panose="020B0502040204020203" pitchFamily="34" charset="0"/>
              </a:rPr>
              <a:t>processo de validação </a:t>
            </a:r>
            <a:r>
              <a:rPr lang="pt-BR" sz="1600" dirty="0">
                <a:cs typeface="Segoe UI" panose="020B0502040204020203" pitchFamily="34" charset="0"/>
              </a:rPr>
              <a:t>de identidade, confirmando alguns dados através de um quiz (Estado de emissão do CPF, Dia do nascimento; Mês do nascimento; Ano do nascimento);​</a:t>
            </a:r>
            <a:endParaRPr lang="pt-BR" sz="1400" b="1" i="1" dirty="0"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453090D6-5EBD-7EE8-B0BA-990782653FD7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PORTABILIDADE COM CHIP FLEX</a:t>
            </a:r>
            <a:endParaRPr lang="pt-BR" sz="2000" dirty="0">
              <a:latin typeface="+mj-lt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D7259E9B-8D81-3D6F-87DB-CE1B115D4BDA}"/>
              </a:ext>
            </a:extLst>
          </p:cNvPr>
          <p:cNvGrpSpPr/>
          <p:nvPr/>
        </p:nvGrpSpPr>
        <p:grpSpPr>
          <a:xfrm>
            <a:off x="0" y="2932908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AE97075A-E277-88C9-4B20-BAB28FA2868C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EE3204F6-BAB8-54F9-2B0A-050358F82E97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83D76AE3-8473-3EFA-0B96-62F11B7CED0A}"/>
              </a:ext>
            </a:extLst>
          </p:cNvPr>
          <p:cNvGrpSpPr/>
          <p:nvPr/>
        </p:nvGrpSpPr>
        <p:grpSpPr>
          <a:xfrm>
            <a:off x="-11207" y="2008212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8E9CDD0E-54BC-EACF-038A-7A5FAF5E7519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269B7FF5-4A69-266C-25DA-7F16BBCC85C7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A1E25901-4447-8D70-CE52-BC9FA2ECED97}"/>
              </a:ext>
            </a:extLst>
          </p:cNvPr>
          <p:cNvSpPr txBox="1"/>
          <p:nvPr/>
        </p:nvSpPr>
        <p:spPr>
          <a:xfrm>
            <a:off x="1172632" y="4961502"/>
            <a:ext cx="346945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cs typeface="Segoe UI" panose="020B0502040204020203" pitchFamily="34" charset="0"/>
              </a:rPr>
              <a:t>Visualiza o modal de incentivo </a:t>
            </a:r>
            <a:r>
              <a:rPr lang="pt-BR" sz="1600" dirty="0">
                <a:cs typeface="Segoe UI" panose="020B0502040204020203" pitchFamily="34" charset="0"/>
              </a:rPr>
              <a:t>de mais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5GB</a:t>
            </a:r>
            <a:r>
              <a:rPr lang="pt-BR" sz="1600" dirty="0">
                <a:cs typeface="Segoe UI" panose="020B0502040204020203" pitchFamily="34" charset="0"/>
              </a:rPr>
              <a:t> ao cadastrar o cartão de crédito e continua.​</a:t>
            </a:r>
            <a:endParaRPr lang="pt-BR" sz="1600" b="1" dirty="0">
              <a:cs typeface="Segoe UI" panose="020B0502040204020203" pitchFamily="3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CB95D06F-51E8-C7DD-A5E8-35D0046DC5F2}"/>
              </a:ext>
            </a:extLst>
          </p:cNvPr>
          <p:cNvGrpSpPr/>
          <p:nvPr/>
        </p:nvGrpSpPr>
        <p:grpSpPr>
          <a:xfrm>
            <a:off x="0" y="4887650"/>
            <a:ext cx="1080040" cy="646867"/>
            <a:chOff x="-13895" y="4495818"/>
            <a:chExt cx="1080040" cy="646867"/>
          </a:xfrm>
        </p:grpSpPr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44247C37-DC6E-80FC-A9A2-B74F715D057B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Google Shape;675;p46">
              <a:extLst>
                <a:ext uri="{FF2B5EF4-FFF2-40B4-BE49-F238E27FC236}">
                  <a16:creationId xmlns:a16="http://schemas.microsoft.com/office/drawing/2014/main" id="{FE88548B-1A9D-29A5-786A-DA0A8A1EB9CF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5" name="Google Shape;675;p46">
            <a:extLst>
              <a:ext uri="{FF2B5EF4-FFF2-40B4-BE49-F238E27FC236}">
                <a16:creationId xmlns:a16="http://schemas.microsoft.com/office/drawing/2014/main" id="{369FEF14-E207-38E8-1E07-F06270797718}"/>
              </a:ext>
            </a:extLst>
          </p:cNvPr>
          <p:cNvSpPr txBox="1"/>
          <p:nvPr/>
        </p:nvSpPr>
        <p:spPr>
          <a:xfrm>
            <a:off x="1172632" y="2116945"/>
            <a:ext cx="330929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Preenche o cadastro </a:t>
            </a:r>
            <a:r>
              <a:rPr lang="pt-BR" sz="1600" dirty="0">
                <a:cs typeface="Segoe UI" panose="020B0502040204020203" pitchFamily="34" charset="0"/>
              </a:rPr>
              <a:t>com seus dados pessoais e clica em </a:t>
            </a:r>
            <a:r>
              <a:rPr lang="pt-BR" sz="1600" b="1" dirty="0">
                <a:cs typeface="Segoe UI" panose="020B0502040204020203" pitchFamily="34" charset="0"/>
              </a:rPr>
              <a:t>‘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Avançar</a:t>
            </a:r>
            <a:r>
              <a:rPr lang="pt-BR" sz="1600" b="1" dirty="0">
                <a:cs typeface="Segoe UI" panose="020B0502040204020203" pitchFamily="34" charset="0"/>
              </a:rPr>
              <a:t>’.</a:t>
            </a:r>
            <a:endParaRPr lang="pt-BR" sz="1400" b="1" i="1" dirty="0"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9" name="Agrupar 8"/>
          <p:cNvGrpSpPr/>
          <p:nvPr/>
        </p:nvGrpSpPr>
        <p:grpSpPr>
          <a:xfrm>
            <a:off x="4917777" y="2116945"/>
            <a:ext cx="2300238" cy="4328794"/>
            <a:chOff x="4917777" y="2116945"/>
            <a:chExt cx="2300238" cy="4328794"/>
          </a:xfrm>
        </p:grpSpPr>
        <p:pic>
          <p:nvPicPr>
            <p:cNvPr id="29" name="Graphic 82">
              <a:extLst>
                <a:ext uri="{FF2B5EF4-FFF2-40B4-BE49-F238E27FC236}">
                  <a16:creationId xmlns:a16="http://schemas.microsoft.com/office/drawing/2014/main" id="{5EEC5DB5-28C9-4722-2155-BF3419A8EB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17777" y="2116945"/>
              <a:ext cx="2300238" cy="4328794"/>
            </a:xfrm>
            <a:prstGeom prst="rect">
              <a:avLst/>
            </a:prstGeom>
          </p:spPr>
        </p:pic>
        <p:pic>
          <p:nvPicPr>
            <p:cNvPr id="5" name="Imagem 4" descr="Interface gráfica do usuário, Aplicativo&#10;&#10;Descrição gerada automaticamente">
              <a:extLst>
                <a:ext uri="{FF2B5EF4-FFF2-40B4-BE49-F238E27FC236}">
                  <a16:creationId xmlns:a16="http://schemas.microsoft.com/office/drawing/2014/main" id="{7543BE7A-4E95-68B3-35F8-70369AD00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09" b="26311"/>
            <a:stretch/>
          </p:blipFill>
          <p:spPr>
            <a:xfrm>
              <a:off x="5024561" y="2241755"/>
              <a:ext cx="2086670" cy="407664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13" name="Agrupar 12"/>
          <p:cNvGrpSpPr/>
          <p:nvPr/>
        </p:nvGrpSpPr>
        <p:grpSpPr>
          <a:xfrm>
            <a:off x="7309272" y="2180274"/>
            <a:ext cx="2297160" cy="4330425"/>
            <a:chOff x="7309272" y="2180274"/>
            <a:chExt cx="2297160" cy="4330425"/>
          </a:xfrm>
        </p:grpSpPr>
        <p:sp>
          <p:nvSpPr>
            <p:cNvPr id="79" name="Freeform: Shape 24">
              <a:extLst>
                <a:ext uri="{FF2B5EF4-FFF2-40B4-BE49-F238E27FC236}">
                  <a16:creationId xmlns:a16="http://schemas.microsoft.com/office/drawing/2014/main" id="{E810D8E0-D873-C6DE-9FA3-9BCBEE2A8571}"/>
                </a:ext>
              </a:extLst>
            </p:cNvPr>
            <p:cNvSpPr/>
            <p:nvPr/>
          </p:nvSpPr>
          <p:spPr>
            <a:xfrm>
              <a:off x="7309272" y="2180274"/>
              <a:ext cx="2297160" cy="4330425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8" name="Imagem 17" descr="Interface gráfica do usuário, Aplicativo&#10;&#10;Descrição gerada automaticamente">
              <a:extLst>
                <a:ext uri="{FF2B5EF4-FFF2-40B4-BE49-F238E27FC236}">
                  <a16:creationId xmlns:a16="http://schemas.microsoft.com/office/drawing/2014/main" id="{51967A78-C8C6-41EF-DD0C-9F9A939B20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6" t="1708" r="6268" b="275"/>
            <a:stretch/>
          </p:blipFill>
          <p:spPr>
            <a:xfrm>
              <a:off x="7407017" y="2273819"/>
              <a:ext cx="2101671" cy="423688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17" name="Agrupar 16"/>
          <p:cNvGrpSpPr/>
          <p:nvPr/>
        </p:nvGrpSpPr>
        <p:grpSpPr>
          <a:xfrm>
            <a:off x="9700767" y="2116945"/>
            <a:ext cx="2300239" cy="4336231"/>
            <a:chOff x="9700767" y="2116945"/>
            <a:chExt cx="2300239" cy="4336231"/>
          </a:xfrm>
        </p:grpSpPr>
        <p:sp>
          <p:nvSpPr>
            <p:cNvPr id="7172" name="Freeform: Shape 20">
              <a:extLst>
                <a:ext uri="{FF2B5EF4-FFF2-40B4-BE49-F238E27FC236}">
                  <a16:creationId xmlns:a16="http://schemas.microsoft.com/office/drawing/2014/main" id="{EF7E790C-2D42-4850-5B11-405CC5292035}"/>
                </a:ext>
              </a:extLst>
            </p:cNvPr>
            <p:cNvSpPr/>
            <p:nvPr/>
          </p:nvSpPr>
          <p:spPr>
            <a:xfrm>
              <a:off x="9700767" y="2116945"/>
              <a:ext cx="2300239" cy="4336231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endParaRPr>
            </a:p>
          </p:txBody>
        </p:sp>
        <p:pic>
          <p:nvPicPr>
            <p:cNvPr id="20" name="Imagem 19" descr="Interface gráfica do usuário, Texto, Aplicativo&#10;&#10;Descrição gerada automaticamente">
              <a:extLst>
                <a:ext uri="{FF2B5EF4-FFF2-40B4-BE49-F238E27FC236}">
                  <a16:creationId xmlns:a16="http://schemas.microsoft.com/office/drawing/2014/main" id="{597D44E9-6AD6-4166-D4CC-29D4F8874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t="38516"/>
            <a:stretch>
              <a:fillRect/>
            </a:stretch>
          </p:blipFill>
          <p:spPr>
            <a:xfrm>
              <a:off x="9788122" y="2240181"/>
              <a:ext cx="2125529" cy="409338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65F8293B-5B01-42F0-63B6-CB4A4D915AB2}"/>
              </a:ext>
            </a:extLst>
          </p:cNvPr>
          <p:cNvGrpSpPr/>
          <p:nvPr/>
        </p:nvGrpSpPr>
        <p:grpSpPr>
          <a:xfrm>
            <a:off x="10563671" y="1743762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7898AB9B-9930-F352-72F7-627C26046912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AAD9EAA9-3419-3BE1-4D6D-723C4BFCB11A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A4018A1F-BF49-B35A-6BD5-E438B93AC45F}"/>
              </a:ext>
            </a:extLst>
          </p:cNvPr>
          <p:cNvGrpSpPr/>
          <p:nvPr/>
        </p:nvGrpSpPr>
        <p:grpSpPr>
          <a:xfrm>
            <a:off x="8156169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8A34C806-B920-50C9-E014-19E61D7FB455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8DA007F6-B84C-3F5B-3025-0C479F28AFF2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991FC9D5-3F7B-5AAB-63F1-50404E57863D}"/>
              </a:ext>
            </a:extLst>
          </p:cNvPr>
          <p:cNvGrpSpPr/>
          <p:nvPr/>
        </p:nvGrpSpPr>
        <p:grpSpPr>
          <a:xfrm>
            <a:off x="5766213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D1843401-17DB-1D6C-BF6B-FA091EE48185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FFAA8B97-968E-A751-C0A4-1BF2A97E656B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2" name="Retângulo 1"/>
          <p:cNvSpPr/>
          <p:nvPr/>
        </p:nvSpPr>
        <p:spPr>
          <a:xfrm>
            <a:off x="6944094" y="5671892"/>
            <a:ext cx="3027516" cy="1142122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176" name="Google Shape;675;p46">
            <a:extLst>
              <a:ext uri="{FF2B5EF4-FFF2-40B4-BE49-F238E27FC236}">
                <a16:creationId xmlns:a16="http://schemas.microsoft.com/office/drawing/2014/main" id="{79464926-19DF-224B-B482-12541799BF7C}"/>
              </a:ext>
            </a:extLst>
          </p:cNvPr>
          <p:cNvSpPr txBox="1"/>
          <p:nvPr/>
        </p:nvSpPr>
        <p:spPr>
          <a:xfrm>
            <a:off x="7119407" y="5873642"/>
            <a:ext cx="2676891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400" b="1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Atenção: </a:t>
            </a:r>
            <a:r>
              <a:rPr lang="pt-BR" sz="1400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Nesse momento, irá aparecer o bônus de 5G para clientes residenciais.</a:t>
            </a:r>
          </a:p>
        </p:txBody>
      </p:sp>
    </p:spTree>
    <p:extLst>
      <p:ext uri="{BB962C8B-B14F-4D97-AF65-F5344CB8AC3E}">
        <p14:creationId xmlns:p14="http://schemas.microsoft.com/office/powerpoint/2010/main" val="308617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4996F-E93E-3725-40B7-E0111DFA1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675;p46">
            <a:extLst>
              <a:ext uri="{FF2B5EF4-FFF2-40B4-BE49-F238E27FC236}">
                <a16:creationId xmlns:a16="http://schemas.microsoft.com/office/drawing/2014/main" id="{1522D8D0-821A-36C0-876F-881EE91E6919}"/>
              </a:ext>
            </a:extLst>
          </p:cNvPr>
          <p:cNvSpPr txBox="1"/>
          <p:nvPr/>
        </p:nvSpPr>
        <p:spPr>
          <a:xfrm>
            <a:off x="1186527" y="3071809"/>
            <a:ext cx="3647821" cy="181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O cliente precisa passar pelo </a:t>
            </a:r>
            <a:r>
              <a:rPr lang="pt-BR" sz="1600" b="1" dirty="0">
                <a:cs typeface="Segoe UI" panose="020B0502040204020203" pitchFamily="34" charset="0"/>
              </a:rPr>
              <a:t>processo de validação </a:t>
            </a:r>
            <a:r>
              <a:rPr lang="pt-BR" sz="1600" dirty="0">
                <a:cs typeface="Segoe UI" panose="020B0502040204020203" pitchFamily="34" charset="0"/>
              </a:rPr>
              <a:t>de identidade, confirmando alguns dados através de um quiz (Estado de emissão do CPF, Dia do nascimento; Mês do nascimento; Ano do nascimento);​</a:t>
            </a:r>
            <a:endParaRPr lang="pt-BR" sz="1400" b="1" i="1" dirty="0"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0F3DEC7A-78D9-9638-3B37-224A997FE72D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PORTABILIDADE COM CHIP FLEX</a:t>
            </a:r>
            <a:endParaRPr lang="pt-BR" sz="2000" dirty="0">
              <a:latin typeface="+mj-lt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C19F0F7B-9DBD-3427-2DD3-0A69F9395F85}"/>
              </a:ext>
            </a:extLst>
          </p:cNvPr>
          <p:cNvGrpSpPr/>
          <p:nvPr/>
        </p:nvGrpSpPr>
        <p:grpSpPr>
          <a:xfrm>
            <a:off x="0" y="2932908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0EACC361-1637-F116-E973-75EEA348836B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DDF38982-40EF-92E0-5C92-83200B9B7401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168EF897-4FBC-D654-34E8-0825A7170333}"/>
              </a:ext>
            </a:extLst>
          </p:cNvPr>
          <p:cNvGrpSpPr/>
          <p:nvPr/>
        </p:nvGrpSpPr>
        <p:grpSpPr>
          <a:xfrm>
            <a:off x="-11207" y="2008212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6F06AE4F-2859-68D0-40ED-7B13D85AA57E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DED330AB-0333-E3AA-78C1-38F96C603640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70D3CA7B-EE7D-0950-C9FC-F27AD45A75D8}"/>
              </a:ext>
            </a:extLst>
          </p:cNvPr>
          <p:cNvSpPr txBox="1"/>
          <p:nvPr/>
        </p:nvSpPr>
        <p:spPr>
          <a:xfrm>
            <a:off x="1172632" y="4961502"/>
            <a:ext cx="346945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b="1" dirty="0">
                <a:cs typeface="Segoe UI" panose="020B0502040204020203" pitchFamily="34" charset="0"/>
              </a:rPr>
              <a:t>Visualiza o modal de incentivo </a:t>
            </a:r>
            <a:r>
              <a:rPr lang="pt-BR" sz="1600" dirty="0">
                <a:cs typeface="Segoe UI" panose="020B0502040204020203" pitchFamily="34" charset="0"/>
              </a:rPr>
              <a:t>de mais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5GB</a:t>
            </a:r>
            <a:r>
              <a:rPr lang="pt-BR" sz="1600" dirty="0">
                <a:cs typeface="Segoe UI" panose="020B0502040204020203" pitchFamily="34" charset="0"/>
              </a:rPr>
              <a:t> ao cadastrar o cartão de crédito e continua.​</a:t>
            </a:r>
            <a:endParaRPr lang="pt-BR" sz="1600" b="1" dirty="0">
              <a:cs typeface="Segoe UI" panose="020B0502040204020203" pitchFamily="3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9477D9C1-652F-D47B-CF2B-040A9C73ACC1}"/>
              </a:ext>
            </a:extLst>
          </p:cNvPr>
          <p:cNvGrpSpPr/>
          <p:nvPr/>
        </p:nvGrpSpPr>
        <p:grpSpPr>
          <a:xfrm>
            <a:off x="0" y="4887650"/>
            <a:ext cx="1080040" cy="646867"/>
            <a:chOff x="-13895" y="4495818"/>
            <a:chExt cx="1080040" cy="646867"/>
          </a:xfrm>
        </p:grpSpPr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5F39DE0D-202A-67F7-37D8-E070BA1A00E3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Google Shape;675;p46">
              <a:extLst>
                <a:ext uri="{FF2B5EF4-FFF2-40B4-BE49-F238E27FC236}">
                  <a16:creationId xmlns:a16="http://schemas.microsoft.com/office/drawing/2014/main" id="{ED1766F5-9DEE-515F-3D9D-05C09BF794E4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5" name="Google Shape;675;p46">
            <a:extLst>
              <a:ext uri="{FF2B5EF4-FFF2-40B4-BE49-F238E27FC236}">
                <a16:creationId xmlns:a16="http://schemas.microsoft.com/office/drawing/2014/main" id="{A5D8397A-2763-E462-D16A-3D6A8AE69BF3}"/>
              </a:ext>
            </a:extLst>
          </p:cNvPr>
          <p:cNvSpPr txBox="1"/>
          <p:nvPr/>
        </p:nvSpPr>
        <p:spPr>
          <a:xfrm>
            <a:off x="1172632" y="2116945"/>
            <a:ext cx="330929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Preenche o cadastro </a:t>
            </a:r>
            <a:r>
              <a:rPr lang="pt-BR" sz="1600" dirty="0">
                <a:cs typeface="Segoe UI" panose="020B0502040204020203" pitchFamily="34" charset="0"/>
              </a:rPr>
              <a:t>com seus dados pessoais e clica em </a:t>
            </a:r>
            <a:r>
              <a:rPr lang="pt-BR" sz="1600" b="1" dirty="0">
                <a:cs typeface="Segoe UI" panose="020B0502040204020203" pitchFamily="34" charset="0"/>
              </a:rPr>
              <a:t>‘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Avançar</a:t>
            </a:r>
            <a:r>
              <a:rPr lang="pt-BR" sz="1600" b="1" dirty="0">
                <a:cs typeface="Segoe UI" panose="020B0502040204020203" pitchFamily="34" charset="0"/>
              </a:rPr>
              <a:t>’.</a:t>
            </a:r>
            <a:endParaRPr lang="pt-BR" sz="1400" b="1" i="1" dirty="0"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sp>
        <p:nvSpPr>
          <p:cNvPr id="7175" name="Retângulo: Único Canto Recortado 7174">
            <a:extLst>
              <a:ext uri="{FF2B5EF4-FFF2-40B4-BE49-F238E27FC236}">
                <a16:creationId xmlns:a16="http://schemas.microsoft.com/office/drawing/2014/main" id="{88220675-C00A-DA4A-B70C-106FCB85CF61}"/>
              </a:ext>
            </a:extLst>
          </p:cNvPr>
          <p:cNvSpPr/>
          <p:nvPr/>
        </p:nvSpPr>
        <p:spPr>
          <a:xfrm>
            <a:off x="-13894" y="5916478"/>
            <a:ext cx="4811458" cy="941522"/>
          </a:xfrm>
          <a:prstGeom prst="snip1Rect">
            <a:avLst>
              <a:gd name="adj" fmla="val 50000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176" name="Google Shape;675;p46">
            <a:extLst>
              <a:ext uri="{FF2B5EF4-FFF2-40B4-BE49-F238E27FC236}">
                <a16:creationId xmlns:a16="http://schemas.microsoft.com/office/drawing/2014/main" id="{703A40F9-1486-C587-8E87-DC33334A1943}"/>
              </a:ext>
            </a:extLst>
          </p:cNvPr>
          <p:cNvSpPr txBox="1"/>
          <p:nvPr/>
        </p:nvSpPr>
        <p:spPr>
          <a:xfrm>
            <a:off x="184272" y="6038582"/>
            <a:ext cx="4454301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400" b="1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Atenção: </a:t>
            </a:r>
            <a:r>
              <a:rPr lang="pt-BR" sz="1400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O cliente irá receber 5GB de bônus após confirmação de pagamento na primeira renovação. A utilização do bônus é de uso livre e válida por 30 dias.​</a:t>
            </a:r>
            <a:endParaRPr kumimoji="0" lang="pt-BR" sz="120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" name="Agrupar 4"/>
          <p:cNvGrpSpPr/>
          <p:nvPr/>
        </p:nvGrpSpPr>
        <p:grpSpPr>
          <a:xfrm>
            <a:off x="4917777" y="2116945"/>
            <a:ext cx="2300238" cy="4328794"/>
            <a:chOff x="4917777" y="2116945"/>
            <a:chExt cx="2300238" cy="4328794"/>
          </a:xfrm>
        </p:grpSpPr>
        <p:pic>
          <p:nvPicPr>
            <p:cNvPr id="29" name="Graphic 82">
              <a:extLst>
                <a:ext uri="{FF2B5EF4-FFF2-40B4-BE49-F238E27FC236}">
                  <a16:creationId xmlns:a16="http://schemas.microsoft.com/office/drawing/2014/main" id="{9D2566A5-1162-9AF9-1A7D-104E6D5CB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17777" y="2116945"/>
              <a:ext cx="2300238" cy="4328794"/>
            </a:xfrm>
            <a:prstGeom prst="rect">
              <a:avLst/>
            </a:prstGeom>
          </p:spPr>
        </p:pic>
        <p:pic>
          <p:nvPicPr>
            <p:cNvPr id="2" name="Imagem 1" descr="Texto, Carta&#10;&#10;Descrição gerada automaticamente">
              <a:extLst>
                <a:ext uri="{FF2B5EF4-FFF2-40B4-BE49-F238E27FC236}">
                  <a16:creationId xmlns:a16="http://schemas.microsoft.com/office/drawing/2014/main" id="{90811F06-FB92-C839-0E9E-D80EA04CF2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156"/>
            <a:stretch/>
          </p:blipFill>
          <p:spPr>
            <a:xfrm>
              <a:off x="5045814" y="2223259"/>
              <a:ext cx="2044164" cy="41161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9" name="Agrupar 8"/>
          <p:cNvGrpSpPr/>
          <p:nvPr/>
        </p:nvGrpSpPr>
        <p:grpSpPr>
          <a:xfrm>
            <a:off x="7310811" y="2119033"/>
            <a:ext cx="2297160" cy="4330425"/>
            <a:chOff x="7310811" y="2119033"/>
            <a:chExt cx="2297160" cy="4330425"/>
          </a:xfrm>
        </p:grpSpPr>
        <p:sp>
          <p:nvSpPr>
            <p:cNvPr id="79" name="Freeform: Shape 24">
              <a:extLst>
                <a:ext uri="{FF2B5EF4-FFF2-40B4-BE49-F238E27FC236}">
                  <a16:creationId xmlns:a16="http://schemas.microsoft.com/office/drawing/2014/main" id="{62EA2F8C-F62B-2976-2CCD-0AFE867B3802}"/>
                </a:ext>
              </a:extLst>
            </p:cNvPr>
            <p:cNvSpPr/>
            <p:nvPr/>
          </p:nvSpPr>
          <p:spPr>
            <a:xfrm>
              <a:off x="7310811" y="2119033"/>
              <a:ext cx="2297160" cy="4330425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3" name="Imagem 12" descr="Interface gráfica do usuário, Texto, Aplicativo&#10;&#10;Descrição gerada automaticamente">
              <a:extLst>
                <a:ext uri="{FF2B5EF4-FFF2-40B4-BE49-F238E27FC236}">
                  <a16:creationId xmlns:a16="http://schemas.microsoft.com/office/drawing/2014/main" id="{F285FFD4-D6E1-0067-963A-3A3CAA5D7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8101" y="2240180"/>
              <a:ext cx="2066502" cy="410877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18" name="Agrupar 17"/>
          <p:cNvGrpSpPr/>
          <p:nvPr/>
        </p:nvGrpSpPr>
        <p:grpSpPr>
          <a:xfrm>
            <a:off x="9700767" y="2116945"/>
            <a:ext cx="2300239" cy="4336231"/>
            <a:chOff x="9700767" y="2116945"/>
            <a:chExt cx="2300239" cy="4336231"/>
          </a:xfrm>
        </p:grpSpPr>
        <p:sp>
          <p:nvSpPr>
            <p:cNvPr id="7172" name="Freeform: Shape 20">
              <a:extLst>
                <a:ext uri="{FF2B5EF4-FFF2-40B4-BE49-F238E27FC236}">
                  <a16:creationId xmlns:a16="http://schemas.microsoft.com/office/drawing/2014/main" id="{BA1F5759-C922-14BC-D8A3-CD2BBB499FC0}"/>
                </a:ext>
              </a:extLst>
            </p:cNvPr>
            <p:cNvSpPr/>
            <p:nvPr/>
          </p:nvSpPr>
          <p:spPr>
            <a:xfrm>
              <a:off x="9700767" y="2116945"/>
              <a:ext cx="2300239" cy="4336231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endParaRPr>
            </a:p>
          </p:txBody>
        </p:sp>
        <p:pic>
          <p:nvPicPr>
            <p:cNvPr id="17" name="Imagem 16" descr="Uma imagem contendo Texto&#10;&#10;O conteúdo gerado por IA pode estar incorreto.">
              <a:extLst>
                <a:ext uri="{FF2B5EF4-FFF2-40B4-BE49-F238E27FC236}">
                  <a16:creationId xmlns:a16="http://schemas.microsoft.com/office/drawing/2014/main" id="{24A71B64-AB19-BF37-4C94-E1201F823E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3" t="1801" r="8660" b="4099"/>
            <a:stretch/>
          </p:blipFill>
          <p:spPr>
            <a:xfrm>
              <a:off x="9827477" y="2224473"/>
              <a:ext cx="2079523" cy="412425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CA69F76B-5A0E-FC90-A2EB-D5BD888DA357}"/>
              </a:ext>
            </a:extLst>
          </p:cNvPr>
          <p:cNvGrpSpPr/>
          <p:nvPr/>
        </p:nvGrpSpPr>
        <p:grpSpPr>
          <a:xfrm>
            <a:off x="10563671" y="1743762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420BB5E8-6C52-4D84-86E1-5E732B1340A6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66EEF559-CA04-EA29-76C3-BB36FBB45C87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7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460F6A52-37AF-5BB8-9821-CC867AA5DBA4}"/>
              </a:ext>
            </a:extLst>
          </p:cNvPr>
          <p:cNvGrpSpPr/>
          <p:nvPr/>
        </p:nvGrpSpPr>
        <p:grpSpPr>
          <a:xfrm>
            <a:off x="8157708" y="1735138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4C9DBF7F-E104-0BD7-4C53-2C1329D33A7D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7D26E429-B562-507E-EE54-88A0AC6947E7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6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91F365A6-2091-376C-3338-B6FD596AA2B7}"/>
              </a:ext>
            </a:extLst>
          </p:cNvPr>
          <p:cNvGrpSpPr/>
          <p:nvPr/>
        </p:nvGrpSpPr>
        <p:grpSpPr>
          <a:xfrm>
            <a:off x="5766213" y="1735138"/>
            <a:ext cx="603367" cy="603368"/>
            <a:chOff x="10001129" y="1436584"/>
            <a:chExt cx="603367" cy="603368"/>
          </a:xfrm>
        </p:grpSpPr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5BD12940-8188-637D-F6AE-36785426A970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14" name="Google Shape;675;p46">
              <a:extLst>
                <a:ext uri="{FF2B5EF4-FFF2-40B4-BE49-F238E27FC236}">
                  <a16:creationId xmlns:a16="http://schemas.microsoft.com/office/drawing/2014/main" id="{D678E3AB-0F82-1FB3-0207-EDB3EB2D0976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5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303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1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7F4B7A29-EC90-009B-9016-045322138F51}"/>
              </a:ext>
            </a:extLst>
          </p:cNvPr>
          <p:cNvSpPr/>
          <p:nvPr/>
        </p:nvSpPr>
        <p:spPr>
          <a:xfrm>
            <a:off x="2111310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TELAS E FUNCIONALIDADES DO APP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grpSp>
        <p:nvGrpSpPr>
          <p:cNvPr id="4" name="Agrupar 3"/>
          <p:cNvGrpSpPr/>
          <p:nvPr/>
        </p:nvGrpSpPr>
        <p:grpSpPr>
          <a:xfrm>
            <a:off x="895457" y="1664614"/>
            <a:ext cx="2022254" cy="3812196"/>
            <a:chOff x="2486530" y="1604955"/>
            <a:chExt cx="2300239" cy="4336231"/>
          </a:xfrm>
        </p:grpSpPr>
        <p:sp>
          <p:nvSpPr>
            <p:cNvPr id="15" name="Freeform: Shape 20">
              <a:extLst>
                <a:ext uri="{FF2B5EF4-FFF2-40B4-BE49-F238E27FC236}">
                  <a16:creationId xmlns:a16="http://schemas.microsoft.com/office/drawing/2014/main" id="{CED9282C-C99B-53B1-72FB-A153B4817336}"/>
                </a:ext>
              </a:extLst>
            </p:cNvPr>
            <p:cNvSpPr/>
            <p:nvPr/>
          </p:nvSpPr>
          <p:spPr>
            <a:xfrm>
              <a:off x="2486530" y="1604955"/>
              <a:ext cx="2300239" cy="4336231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endParaRPr>
            </a:p>
          </p:txBody>
        </p:sp>
        <p:pic>
          <p:nvPicPr>
            <p:cNvPr id="35" name="Imagem 34">
              <a:extLst>
                <a:ext uri="{FF2B5EF4-FFF2-40B4-BE49-F238E27FC236}">
                  <a16:creationId xmlns:a16="http://schemas.microsoft.com/office/drawing/2014/main" id="{5DB2F839-6721-6609-995B-101B10D4AC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135" t="7718" r="67749" b="1626"/>
            <a:stretch/>
          </p:blipFill>
          <p:spPr>
            <a:xfrm>
              <a:off x="2594987" y="1727200"/>
              <a:ext cx="2061739" cy="4102100"/>
            </a:xfrm>
            <a:prstGeom prst="roundRect">
              <a:avLst>
                <a:gd name="adj" fmla="val 7001"/>
              </a:avLst>
            </a:prstGeom>
            <a:noFill/>
          </p:spPr>
        </p:pic>
      </p:grpSp>
      <p:grpSp>
        <p:nvGrpSpPr>
          <p:cNvPr id="5" name="Agrupar 4"/>
          <p:cNvGrpSpPr/>
          <p:nvPr/>
        </p:nvGrpSpPr>
        <p:grpSpPr>
          <a:xfrm>
            <a:off x="3066610" y="1664613"/>
            <a:ext cx="2022254" cy="3812196"/>
            <a:chOff x="4962337" y="1606767"/>
            <a:chExt cx="2300239" cy="4336231"/>
          </a:xfrm>
        </p:grpSpPr>
        <p:sp>
          <p:nvSpPr>
            <p:cNvPr id="20" name="Freeform: Shape 20">
              <a:extLst>
                <a:ext uri="{FF2B5EF4-FFF2-40B4-BE49-F238E27FC236}">
                  <a16:creationId xmlns:a16="http://schemas.microsoft.com/office/drawing/2014/main" id="{094BAC9A-0FBA-267D-4A90-706E55D134CD}"/>
                </a:ext>
              </a:extLst>
            </p:cNvPr>
            <p:cNvSpPr/>
            <p:nvPr/>
          </p:nvSpPr>
          <p:spPr>
            <a:xfrm>
              <a:off x="4962337" y="1606767"/>
              <a:ext cx="2300239" cy="4336231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endParaRPr>
            </a:p>
          </p:txBody>
        </p:sp>
        <p:pic>
          <p:nvPicPr>
            <p:cNvPr id="36" name="Imagem 35">
              <a:extLst>
                <a:ext uri="{FF2B5EF4-FFF2-40B4-BE49-F238E27FC236}">
                  <a16:creationId xmlns:a16="http://schemas.microsoft.com/office/drawing/2014/main" id="{5DB2F839-6721-6609-995B-101B10D4AC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2699" t="10030" r="38818" b="4228"/>
            <a:stretch/>
          </p:blipFill>
          <p:spPr>
            <a:xfrm>
              <a:off x="5085319" y="1707569"/>
              <a:ext cx="2061739" cy="4102100"/>
            </a:xfrm>
            <a:prstGeom prst="roundRect">
              <a:avLst>
                <a:gd name="adj" fmla="val 7001"/>
              </a:avLst>
            </a:prstGeom>
            <a:noFill/>
          </p:spPr>
        </p:pic>
      </p:grpSp>
      <p:grpSp>
        <p:nvGrpSpPr>
          <p:cNvPr id="6" name="Agrupar 5"/>
          <p:cNvGrpSpPr/>
          <p:nvPr/>
        </p:nvGrpSpPr>
        <p:grpSpPr>
          <a:xfrm>
            <a:off x="5188960" y="1669168"/>
            <a:ext cx="2022254" cy="3812196"/>
            <a:chOff x="7440983" y="1604955"/>
            <a:chExt cx="2300239" cy="4336231"/>
          </a:xfrm>
        </p:grpSpPr>
        <p:sp>
          <p:nvSpPr>
            <p:cNvPr id="26" name="Freeform: Shape 20">
              <a:extLst>
                <a:ext uri="{FF2B5EF4-FFF2-40B4-BE49-F238E27FC236}">
                  <a16:creationId xmlns:a16="http://schemas.microsoft.com/office/drawing/2014/main" id="{224F10C4-D85D-165E-31A6-7C7914063771}"/>
                </a:ext>
              </a:extLst>
            </p:cNvPr>
            <p:cNvSpPr/>
            <p:nvPr/>
          </p:nvSpPr>
          <p:spPr>
            <a:xfrm>
              <a:off x="7440983" y="1604955"/>
              <a:ext cx="2300239" cy="4336231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endParaRPr>
            </a:p>
          </p:txBody>
        </p:sp>
        <p:pic>
          <p:nvPicPr>
            <p:cNvPr id="39" name="Imagem 38">
              <a:extLst>
                <a:ext uri="{FF2B5EF4-FFF2-40B4-BE49-F238E27FC236}">
                  <a16:creationId xmlns:a16="http://schemas.microsoft.com/office/drawing/2014/main" id="{5DB2F839-6721-6609-995B-101B10D4AC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185" t="8513" r="5332" b="5745"/>
            <a:stretch/>
          </p:blipFill>
          <p:spPr>
            <a:xfrm>
              <a:off x="7559749" y="1714553"/>
              <a:ext cx="2061739" cy="4102100"/>
            </a:xfrm>
            <a:prstGeom prst="roundRect">
              <a:avLst>
                <a:gd name="adj" fmla="val 7001"/>
              </a:avLst>
            </a:prstGeom>
            <a:noFill/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3EC962ED-A8D1-D1FF-7DBB-E3EF0BAD04A3}"/>
              </a:ext>
            </a:extLst>
          </p:cNvPr>
          <p:cNvGrpSpPr/>
          <p:nvPr/>
        </p:nvGrpSpPr>
        <p:grpSpPr>
          <a:xfrm>
            <a:off x="9482296" y="1640469"/>
            <a:ext cx="2019546" cy="3807091"/>
            <a:chOff x="9158059" y="2071745"/>
            <a:chExt cx="2297158" cy="4330424"/>
          </a:xfrm>
        </p:grpSpPr>
        <p:grpSp>
          <p:nvGrpSpPr>
            <p:cNvPr id="3" name="Group 28">
              <a:extLst>
                <a:ext uri="{FF2B5EF4-FFF2-40B4-BE49-F238E27FC236}">
                  <a16:creationId xmlns:a16="http://schemas.microsoft.com/office/drawing/2014/main" id="{AC3DACE0-8D8A-D79E-129F-DAB505D5BD0E}"/>
                </a:ext>
              </a:extLst>
            </p:cNvPr>
            <p:cNvGrpSpPr/>
            <p:nvPr/>
          </p:nvGrpSpPr>
          <p:grpSpPr>
            <a:xfrm>
              <a:off x="9158059" y="2071745"/>
              <a:ext cx="2297158" cy="4330424"/>
              <a:chOff x="7024157" y="1170920"/>
              <a:chExt cx="2416111" cy="4554664"/>
            </a:xfrm>
          </p:grpSpPr>
          <p:sp>
            <p:nvSpPr>
              <p:cNvPr id="8" name="Freeform: Shape 24">
                <a:extLst>
                  <a:ext uri="{FF2B5EF4-FFF2-40B4-BE49-F238E27FC236}">
                    <a16:creationId xmlns:a16="http://schemas.microsoft.com/office/drawing/2014/main" id="{D65523E6-F139-F26C-A94A-CE0204F8FB69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9" name="Freeform: Shape 25">
                <a:extLst>
                  <a:ext uri="{FF2B5EF4-FFF2-40B4-BE49-F238E27FC236}">
                    <a16:creationId xmlns:a16="http://schemas.microsoft.com/office/drawing/2014/main" id="{B1DC8C7A-F7E8-58F3-BA57-DCB8FD04C979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409B362A-0C39-5E52-5C54-157328FC03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3469" t="9260" r="19694" b="4287"/>
            <a:stretch/>
          </p:blipFill>
          <p:spPr>
            <a:xfrm>
              <a:off x="9275838" y="2145748"/>
              <a:ext cx="2069446" cy="4127501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4C487518-F3E6-425A-4E1B-DA99C708B18E}"/>
              </a:ext>
            </a:extLst>
          </p:cNvPr>
          <p:cNvGrpSpPr/>
          <p:nvPr/>
        </p:nvGrpSpPr>
        <p:grpSpPr>
          <a:xfrm>
            <a:off x="7313603" y="1640471"/>
            <a:ext cx="2019547" cy="3807092"/>
            <a:chOff x="6624473" y="2070791"/>
            <a:chExt cx="2297159" cy="4330425"/>
          </a:xfrm>
        </p:grpSpPr>
        <p:grpSp>
          <p:nvGrpSpPr>
            <p:cNvPr id="12" name="Group 27">
              <a:extLst>
                <a:ext uri="{FF2B5EF4-FFF2-40B4-BE49-F238E27FC236}">
                  <a16:creationId xmlns:a16="http://schemas.microsoft.com/office/drawing/2014/main" id="{75C5CFBC-0ED9-55E4-4B46-44713542E5E6}"/>
                </a:ext>
              </a:extLst>
            </p:cNvPr>
            <p:cNvGrpSpPr/>
            <p:nvPr/>
          </p:nvGrpSpPr>
          <p:grpSpPr>
            <a:xfrm>
              <a:off x="6624473" y="2070791"/>
              <a:ext cx="2297159" cy="4330425"/>
              <a:chOff x="4463837" y="1170920"/>
              <a:chExt cx="2416111" cy="4554664"/>
            </a:xfrm>
          </p:grpSpPr>
          <p:sp>
            <p:nvSpPr>
              <p:cNvPr id="16" name="Freeform: Shape 20">
                <a:extLst>
                  <a:ext uri="{FF2B5EF4-FFF2-40B4-BE49-F238E27FC236}">
                    <a16:creationId xmlns:a16="http://schemas.microsoft.com/office/drawing/2014/main" id="{5BA81D6C-10DF-C4E7-9424-58800200A280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21">
                <a:extLst>
                  <a:ext uri="{FF2B5EF4-FFF2-40B4-BE49-F238E27FC236}">
                    <a16:creationId xmlns:a16="http://schemas.microsoft.com/office/drawing/2014/main" id="{AB2B5776-EFFA-08E9-4C50-D4ACA1B45B33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3D3298EE-05B5-FE4B-CA2E-C9D6BC2D3B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911" t="7890" r="70611" b="10032"/>
            <a:stretch/>
          </p:blipFill>
          <p:spPr>
            <a:xfrm>
              <a:off x="6738329" y="2172252"/>
              <a:ext cx="2069446" cy="4127501"/>
            </a:xfrm>
            <a:prstGeom prst="roundRect">
              <a:avLst>
                <a:gd name="adj" fmla="val 8388"/>
              </a:avLst>
            </a:prstGeom>
          </p:spPr>
        </p:pic>
      </p:grpSp>
      <p:sp>
        <p:nvSpPr>
          <p:cNvPr id="18" name="Google Shape;601;p32">
            <a:extLst>
              <a:ext uri="{FF2B5EF4-FFF2-40B4-BE49-F238E27FC236}">
                <a16:creationId xmlns:a16="http://schemas.microsoft.com/office/drawing/2014/main" id="{376A3DC8-22F7-8D54-8F4B-B64E8570E6D0}"/>
              </a:ext>
            </a:extLst>
          </p:cNvPr>
          <p:cNvSpPr/>
          <p:nvPr/>
        </p:nvSpPr>
        <p:spPr>
          <a:xfrm>
            <a:off x="1357836" y="5485918"/>
            <a:ext cx="1097497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noProof="0" dirty="0">
                <a:cs typeface="Segoe UI" panose="020B0502040204020203" pitchFamily="34" charset="0"/>
                <a:sym typeface="Quattrocento Sans"/>
              </a:rPr>
              <a:t>ÍNICIO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" name="Google Shape;601;p32">
            <a:extLst>
              <a:ext uri="{FF2B5EF4-FFF2-40B4-BE49-F238E27FC236}">
                <a16:creationId xmlns:a16="http://schemas.microsoft.com/office/drawing/2014/main" id="{38E79400-7995-2F08-6BC6-34B4376FD6E3}"/>
              </a:ext>
            </a:extLst>
          </p:cNvPr>
          <p:cNvSpPr/>
          <p:nvPr/>
        </p:nvSpPr>
        <p:spPr>
          <a:xfrm>
            <a:off x="3330417" y="5484505"/>
            <a:ext cx="14946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noProof="0" dirty="0">
                <a:cs typeface="Segoe UI" panose="020B0502040204020203" pitchFamily="34" charset="0"/>
                <a:sym typeface="Quattrocento Sans"/>
              </a:rPr>
              <a:t>HISTÓRICO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1" name="Google Shape;601;p32">
            <a:extLst>
              <a:ext uri="{FF2B5EF4-FFF2-40B4-BE49-F238E27FC236}">
                <a16:creationId xmlns:a16="http://schemas.microsoft.com/office/drawing/2014/main" id="{467C5144-648B-E2E8-961F-5E596CD300F9}"/>
              </a:ext>
            </a:extLst>
          </p:cNvPr>
          <p:cNvSpPr/>
          <p:nvPr/>
        </p:nvSpPr>
        <p:spPr>
          <a:xfrm>
            <a:off x="5373283" y="5488506"/>
            <a:ext cx="1653609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noProof="0" dirty="0">
                <a:cs typeface="Segoe UI" panose="020B0502040204020203" pitchFamily="34" charset="0"/>
                <a:sym typeface="Quattrocento Sans"/>
              </a:rPr>
              <a:t>PAGAMENTO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2" name="Google Shape;601;p32">
            <a:extLst>
              <a:ext uri="{FF2B5EF4-FFF2-40B4-BE49-F238E27FC236}">
                <a16:creationId xmlns:a16="http://schemas.microsoft.com/office/drawing/2014/main" id="{726321FA-43FC-F588-6149-7D30B8F0B5CC}"/>
              </a:ext>
            </a:extLst>
          </p:cNvPr>
          <p:cNvSpPr/>
          <p:nvPr/>
        </p:nvSpPr>
        <p:spPr>
          <a:xfrm>
            <a:off x="7496572" y="5504954"/>
            <a:ext cx="1653609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noProof="0" dirty="0">
                <a:cs typeface="Segoe UI" panose="020B0502040204020203" pitchFamily="34" charset="0"/>
                <a:sym typeface="Quattrocento Sans"/>
              </a:rPr>
              <a:t>PLANOS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3" name="Google Shape;601;p32">
            <a:extLst>
              <a:ext uri="{FF2B5EF4-FFF2-40B4-BE49-F238E27FC236}">
                <a16:creationId xmlns:a16="http://schemas.microsoft.com/office/drawing/2014/main" id="{A5E31B51-4ED8-EA1E-A4BB-EE151A0A60A0}"/>
              </a:ext>
            </a:extLst>
          </p:cNvPr>
          <p:cNvSpPr/>
          <p:nvPr/>
        </p:nvSpPr>
        <p:spPr>
          <a:xfrm>
            <a:off x="9665265" y="5516621"/>
            <a:ext cx="1653609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noProof="0" dirty="0">
                <a:cs typeface="Segoe UI" panose="020B0502040204020203" pitchFamily="34" charset="0"/>
                <a:sym typeface="Quattrocento Sans"/>
              </a:rPr>
              <a:t>MENU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5619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7589D-A1F2-A1BF-989A-651D1C8E0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/>
          <p:cNvGrpSpPr/>
          <p:nvPr/>
        </p:nvGrpSpPr>
        <p:grpSpPr>
          <a:xfrm>
            <a:off x="6616100" y="2122484"/>
            <a:ext cx="2297158" cy="4330424"/>
            <a:chOff x="6616100" y="2122484"/>
            <a:chExt cx="2297158" cy="4330424"/>
          </a:xfrm>
        </p:grpSpPr>
        <p:sp>
          <p:nvSpPr>
            <p:cNvPr id="19" name="Freeform: Shape 24">
              <a:extLst>
                <a:ext uri="{FF2B5EF4-FFF2-40B4-BE49-F238E27FC236}">
                  <a16:creationId xmlns:a16="http://schemas.microsoft.com/office/drawing/2014/main" id="{650251DF-65B8-1BCF-C875-A72988848D9B}"/>
                </a:ext>
              </a:extLst>
            </p:cNvPr>
            <p:cNvSpPr/>
            <p:nvPr/>
          </p:nvSpPr>
          <p:spPr>
            <a:xfrm>
              <a:off x="6616100" y="2122484"/>
              <a:ext cx="2297158" cy="4330424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endParaRPr>
            </a:p>
          </p:txBody>
        </p:sp>
        <p:pic>
          <p:nvPicPr>
            <p:cNvPr id="4" name="Imagem 3" descr="Interface gráfica do usuário, Aplicativo&#10;&#10;Descrição gerada automaticamente">
              <a:extLst>
                <a:ext uri="{FF2B5EF4-FFF2-40B4-BE49-F238E27FC236}">
                  <a16:creationId xmlns:a16="http://schemas.microsoft.com/office/drawing/2014/main" id="{D75AE8BC-1F13-1144-7128-680BA8F63F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452" r="3452"/>
            <a:stretch/>
          </p:blipFill>
          <p:spPr>
            <a:xfrm>
              <a:off x="6689344" y="2225166"/>
              <a:ext cx="2150670" cy="410815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E47DA0EC-0020-BBA7-F0F0-FDFA898CE8D6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cs typeface="Segoe UI" panose="020B0502040204020203" pitchFamily="34" charset="0"/>
                <a:sym typeface="Quattrocento Sans"/>
              </a:rPr>
              <a:t>PORTABILIDADE COM CHIP FLEX</a:t>
            </a:r>
            <a:endParaRPr lang="pt-BR" sz="2000" dirty="0"/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C53541A4-A5CF-1562-34DA-43DEC22923CD}"/>
              </a:ext>
            </a:extLst>
          </p:cNvPr>
          <p:cNvSpPr txBox="1"/>
          <p:nvPr/>
        </p:nvSpPr>
        <p:spPr>
          <a:xfrm>
            <a:off x="1172632" y="2231217"/>
            <a:ext cx="4575988" cy="181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Define o meio de pagamento para os próximos meses, </a:t>
            </a:r>
            <a:r>
              <a:rPr lang="pt-BR" sz="1600" dirty="0">
                <a:cs typeface="Segoe UI" panose="020B0502040204020203" pitchFamily="34" charset="0"/>
              </a:rPr>
              <a:t>sendo: Saldo de Recarga/PIX, Cartão de Crédito ou Débito Virtual da Caixa Econômica Federal, e clica em "</a:t>
            </a:r>
            <a:r>
              <a:rPr lang="pt-BR" sz="1600" b="1" dirty="0">
                <a:cs typeface="Segoe UI" panose="020B0502040204020203" pitchFamily="34" charset="0"/>
              </a:rPr>
              <a:t>Avançar</a:t>
            </a:r>
            <a:r>
              <a:rPr lang="pt-BR" sz="1600" dirty="0">
                <a:cs typeface="Segoe UI" panose="020B0502040204020203" pitchFamily="34" charset="0"/>
              </a:rPr>
              <a:t>" (caso o método escolhido tenha sido Cartão de Crédito, o cliente deve informar os dados do cartão e clicar em "</a:t>
            </a:r>
            <a:r>
              <a:rPr lang="pt-BR" sz="1600" b="1" dirty="0">
                <a:cs typeface="Segoe UI" panose="020B0502040204020203" pitchFamily="34" charset="0"/>
              </a:rPr>
              <a:t>Avançar</a:t>
            </a:r>
            <a:r>
              <a:rPr lang="pt-BR" sz="1600" dirty="0">
                <a:cs typeface="Segoe UI" panose="020B0502040204020203" pitchFamily="34" charset="0"/>
              </a:rPr>
              <a:t>");​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85443738-9D55-F390-9720-42957F0BA82D}"/>
              </a:ext>
            </a:extLst>
          </p:cNvPr>
          <p:cNvGrpSpPr/>
          <p:nvPr/>
        </p:nvGrpSpPr>
        <p:grpSpPr>
          <a:xfrm>
            <a:off x="7477464" y="1734547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5B8AA668-EB31-C555-F159-2F65EA0277AA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B8EA75CC-5C89-6797-D957-43080CADE2E1}"/>
                </a:ext>
              </a:extLst>
            </p:cNvPr>
            <p:cNvSpPr txBox="1"/>
            <p:nvPr/>
          </p:nvSpPr>
          <p:spPr>
            <a:xfrm>
              <a:off x="7495727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DFC05F08-B00A-DC79-009C-19061BE40E71}"/>
              </a:ext>
            </a:extLst>
          </p:cNvPr>
          <p:cNvGrpSpPr/>
          <p:nvPr/>
        </p:nvGrpSpPr>
        <p:grpSpPr>
          <a:xfrm>
            <a:off x="-11207" y="2122484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E670D717-4111-C256-3F72-FFCC6DF60949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60F7EC44-EF37-07AB-84CC-870753BD1E8F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9" name="Google Shape;675;p46">
            <a:extLst>
              <a:ext uri="{FF2B5EF4-FFF2-40B4-BE49-F238E27FC236}">
                <a16:creationId xmlns:a16="http://schemas.microsoft.com/office/drawing/2014/main" id="{1B422BFD-8A78-6E67-8CF6-FB7A897D282D}"/>
              </a:ext>
            </a:extLst>
          </p:cNvPr>
          <p:cNvSpPr txBox="1"/>
          <p:nvPr/>
        </p:nvSpPr>
        <p:spPr>
          <a:xfrm>
            <a:off x="1183839" y="4390546"/>
            <a:ext cx="457598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Aguarde</a:t>
            </a:r>
            <a:r>
              <a:rPr lang="pt-BR" sz="1600" dirty="0">
                <a:cs typeface="Segoe UI" panose="020B0502040204020203" pitchFamily="34" charset="0"/>
              </a:rPr>
              <a:t>. A ativação é realizada em</a:t>
            </a:r>
            <a:r>
              <a:rPr lang="pt-BR" sz="1600" dirty="0">
                <a:solidFill>
                  <a:srgbClr val="DA291C"/>
                </a:solidFill>
                <a:cs typeface="Segoe UI" panose="020B0502040204020203" pitchFamily="34" charset="0"/>
              </a:rPr>
              <a:t>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até 3 minutos. </a:t>
            </a:r>
            <a:r>
              <a:rPr lang="pt-BR" sz="1600" b="1" dirty="0">
                <a:cs typeface="Segoe UI" panose="020B0502040204020203" pitchFamily="34" charset="0"/>
              </a:rPr>
              <a:t>Após efetivada</a:t>
            </a:r>
            <a:r>
              <a:rPr lang="pt-BR" sz="1600" dirty="0">
                <a:cs typeface="Segoe UI" panose="020B0502040204020203" pitchFamily="34" charset="0"/>
              </a:rPr>
              <a:t>, o cliente deverá reiniciar seu aparelho ou colocar em modo avião por 30 segundos. Para aproveitar todos os benefícios do app, o cliente deve seguir o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fluxo de primeiro acesso.​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57136A17-F7F3-28D7-D2F0-DBF83D414C03}"/>
              </a:ext>
            </a:extLst>
          </p:cNvPr>
          <p:cNvGrpSpPr/>
          <p:nvPr/>
        </p:nvGrpSpPr>
        <p:grpSpPr>
          <a:xfrm>
            <a:off x="0" y="4281813"/>
            <a:ext cx="1080040" cy="646294"/>
            <a:chOff x="-11207" y="2145748"/>
            <a:chExt cx="1080040" cy="646294"/>
          </a:xfrm>
        </p:grpSpPr>
        <p:sp>
          <p:nvSpPr>
            <p:cNvPr id="12" name="Retângulo: Cantos Superiores Arredondados 11">
              <a:extLst>
                <a:ext uri="{FF2B5EF4-FFF2-40B4-BE49-F238E27FC236}">
                  <a16:creationId xmlns:a16="http://schemas.microsoft.com/office/drawing/2014/main" id="{141E66F7-E3BD-0BAE-949A-3E3122E926D3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Google Shape;675;p46">
              <a:extLst>
                <a:ext uri="{FF2B5EF4-FFF2-40B4-BE49-F238E27FC236}">
                  <a16:creationId xmlns:a16="http://schemas.microsoft.com/office/drawing/2014/main" id="{B9B9A89D-02BB-F720-9748-5861860AC76A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E8765F9E-3E49-ABD0-DD8B-9ECF1659E416}"/>
              </a:ext>
            </a:extLst>
          </p:cNvPr>
          <p:cNvGrpSpPr/>
          <p:nvPr/>
        </p:nvGrpSpPr>
        <p:grpSpPr>
          <a:xfrm>
            <a:off x="9028541" y="2122484"/>
            <a:ext cx="2297158" cy="4330424"/>
            <a:chOff x="7818575" y="2122484"/>
            <a:chExt cx="2297158" cy="4330424"/>
          </a:xfrm>
        </p:grpSpPr>
        <p:grpSp>
          <p:nvGrpSpPr>
            <p:cNvPr id="20" name="Agrupar 19">
              <a:extLst>
                <a:ext uri="{FF2B5EF4-FFF2-40B4-BE49-F238E27FC236}">
                  <a16:creationId xmlns:a16="http://schemas.microsoft.com/office/drawing/2014/main" id="{35508F4B-4770-C0F3-FA37-EBCEC3AAA611}"/>
                </a:ext>
              </a:extLst>
            </p:cNvPr>
            <p:cNvGrpSpPr/>
            <p:nvPr/>
          </p:nvGrpSpPr>
          <p:grpSpPr>
            <a:xfrm>
              <a:off x="7818575" y="2122484"/>
              <a:ext cx="2297158" cy="4330424"/>
              <a:chOff x="6616100" y="2122484"/>
              <a:chExt cx="2297158" cy="4330424"/>
            </a:xfrm>
          </p:grpSpPr>
          <p:sp>
            <p:nvSpPr>
              <p:cNvPr id="28" name="Freeform: Shape 24">
                <a:extLst>
                  <a:ext uri="{FF2B5EF4-FFF2-40B4-BE49-F238E27FC236}">
                    <a16:creationId xmlns:a16="http://schemas.microsoft.com/office/drawing/2014/main" id="{BF3C7167-79DC-11EB-659D-98689AE299CF}"/>
                  </a:ext>
                </a:extLst>
              </p:cNvPr>
              <p:cNvSpPr/>
              <p:nvPr/>
            </p:nvSpPr>
            <p:spPr>
              <a:xfrm>
                <a:off x="6616100" y="2122484"/>
                <a:ext cx="2297158" cy="433042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7" name="Picture 2">
                <a:extLst>
                  <a:ext uri="{FF2B5EF4-FFF2-40B4-BE49-F238E27FC236}">
                    <a16:creationId xmlns:a16="http://schemas.microsoft.com/office/drawing/2014/main" id="{B3477784-8037-71EE-94E8-7840EA9C4CE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3822"/>
              <a:stretch>
                <a:fillRect/>
              </a:stretch>
            </p:blipFill>
            <p:spPr bwMode="auto">
              <a:xfrm>
                <a:off x="6712606" y="5001866"/>
                <a:ext cx="2101399" cy="1331453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</p:grp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02DAB02A-682A-6548-CEF7-0398F8F0F9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7269" y="2236189"/>
              <a:ext cx="2079211" cy="367001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CE3E7A00-2D38-0B35-812D-94DD07AED3F9}"/>
              </a:ext>
            </a:extLst>
          </p:cNvPr>
          <p:cNvGrpSpPr/>
          <p:nvPr/>
        </p:nvGrpSpPr>
        <p:grpSpPr>
          <a:xfrm>
            <a:off x="9889905" y="1734547"/>
            <a:ext cx="574431" cy="574432"/>
            <a:chOff x="7484918" y="1426736"/>
            <a:chExt cx="574431" cy="574432"/>
          </a:xfrm>
        </p:grpSpPr>
        <p:sp>
          <p:nvSpPr>
            <p:cNvPr id="31" name="Forma Livre: Forma 30">
              <a:extLst>
                <a:ext uri="{FF2B5EF4-FFF2-40B4-BE49-F238E27FC236}">
                  <a16:creationId xmlns:a16="http://schemas.microsoft.com/office/drawing/2014/main" id="{6A0079D0-9474-22A5-ACE1-4E7E82E194C1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7168" name="Google Shape;675;p46">
              <a:extLst>
                <a:ext uri="{FF2B5EF4-FFF2-40B4-BE49-F238E27FC236}">
                  <a16:creationId xmlns:a16="http://schemas.microsoft.com/office/drawing/2014/main" id="{AFD9343E-C2F2-397D-B7B0-D432DC78D3C4}"/>
                </a:ext>
              </a:extLst>
            </p:cNvPr>
            <p:cNvSpPr txBox="1"/>
            <p:nvPr/>
          </p:nvSpPr>
          <p:spPr>
            <a:xfrm>
              <a:off x="7495727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25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BFDD6-5D34-C7F0-46DF-A73395A02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/>
          <p:cNvGrpSpPr/>
          <p:nvPr/>
        </p:nvGrpSpPr>
        <p:grpSpPr>
          <a:xfrm>
            <a:off x="6616100" y="2122484"/>
            <a:ext cx="2297158" cy="4330424"/>
            <a:chOff x="6616100" y="2122484"/>
            <a:chExt cx="2297158" cy="4330424"/>
          </a:xfrm>
        </p:grpSpPr>
        <p:sp>
          <p:nvSpPr>
            <p:cNvPr id="19" name="Freeform: Shape 24">
              <a:extLst>
                <a:ext uri="{FF2B5EF4-FFF2-40B4-BE49-F238E27FC236}">
                  <a16:creationId xmlns:a16="http://schemas.microsoft.com/office/drawing/2014/main" id="{0F803E1D-58E8-664A-7543-9B7130B7E9A3}"/>
                </a:ext>
              </a:extLst>
            </p:cNvPr>
            <p:cNvSpPr/>
            <p:nvPr/>
          </p:nvSpPr>
          <p:spPr>
            <a:xfrm>
              <a:off x="6616100" y="2122484"/>
              <a:ext cx="2297158" cy="4330424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endParaRPr>
            </a:p>
          </p:txBody>
        </p:sp>
        <p:pic>
          <p:nvPicPr>
            <p:cNvPr id="5" name="Imagem 4" descr="Interface gráfica do usuário, Texto, Aplicativo&#10;&#10;Descrição gerada automaticamente">
              <a:extLst>
                <a:ext uri="{FF2B5EF4-FFF2-40B4-BE49-F238E27FC236}">
                  <a16:creationId xmlns:a16="http://schemas.microsoft.com/office/drawing/2014/main" id="{FE05CDD4-B79D-4D93-2541-F8F3BC058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6136" y="2235429"/>
              <a:ext cx="2101399" cy="410815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35EF8F24-4381-59E8-B4B6-21F6F0BEA8E3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cs typeface="Segoe UI" panose="020B0502040204020203" pitchFamily="34" charset="0"/>
                <a:sym typeface="Quattrocento Sans"/>
              </a:rPr>
              <a:t>PORTABILIDADE COM CHIP FLEX</a:t>
            </a:r>
            <a:endParaRPr lang="pt-BR" sz="2000" dirty="0"/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D04ABBA3-F06E-8729-6520-B702A88F693B}"/>
              </a:ext>
            </a:extLst>
          </p:cNvPr>
          <p:cNvSpPr txBox="1"/>
          <p:nvPr/>
        </p:nvSpPr>
        <p:spPr>
          <a:xfrm>
            <a:off x="1172632" y="2231217"/>
            <a:ext cx="4575988" cy="181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Define o meio de pagamento para os próximos meses, </a:t>
            </a:r>
            <a:r>
              <a:rPr lang="pt-BR" sz="1600" dirty="0">
                <a:cs typeface="Segoe UI" panose="020B0502040204020203" pitchFamily="34" charset="0"/>
              </a:rPr>
              <a:t>sendo: Saldo de Recarga/PIX, Cartão de Crédito ou Débito Virtual da Caixa Econômica Federal, e clica em "</a:t>
            </a:r>
            <a:r>
              <a:rPr lang="pt-BR" sz="1600" b="1" dirty="0">
                <a:cs typeface="Segoe UI" panose="020B0502040204020203" pitchFamily="34" charset="0"/>
              </a:rPr>
              <a:t>Avançar</a:t>
            </a:r>
            <a:r>
              <a:rPr lang="pt-BR" sz="1600" dirty="0">
                <a:cs typeface="Segoe UI" panose="020B0502040204020203" pitchFamily="34" charset="0"/>
              </a:rPr>
              <a:t>" (caso o método escolhido tenha sido Cartão de Crédito, o cliente deve informar os dados do cartão e clicar em "</a:t>
            </a:r>
            <a:r>
              <a:rPr lang="pt-BR" sz="1600" b="1" dirty="0">
                <a:cs typeface="Segoe UI" panose="020B0502040204020203" pitchFamily="34" charset="0"/>
              </a:rPr>
              <a:t>Avançar</a:t>
            </a:r>
            <a:r>
              <a:rPr lang="pt-BR" sz="1600" dirty="0">
                <a:cs typeface="Segoe UI" panose="020B0502040204020203" pitchFamily="34" charset="0"/>
              </a:rPr>
              <a:t>");​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53D0E160-E3D8-55D9-F77B-DD213D7C7E1B}"/>
              </a:ext>
            </a:extLst>
          </p:cNvPr>
          <p:cNvGrpSpPr/>
          <p:nvPr/>
        </p:nvGrpSpPr>
        <p:grpSpPr>
          <a:xfrm>
            <a:off x="7471347" y="1734547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BC62AEA6-B964-38A1-CA3E-AFA5BD79D5D2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C8EC466E-BF47-8888-DCB0-41D90EFFA385}"/>
                </a:ext>
              </a:extLst>
            </p:cNvPr>
            <p:cNvSpPr txBox="1"/>
            <p:nvPr/>
          </p:nvSpPr>
          <p:spPr>
            <a:xfrm>
              <a:off x="7495727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3" name="Agrupar 2"/>
          <p:cNvGrpSpPr/>
          <p:nvPr/>
        </p:nvGrpSpPr>
        <p:grpSpPr>
          <a:xfrm>
            <a:off x="9028541" y="2122484"/>
            <a:ext cx="2297158" cy="4330424"/>
            <a:chOff x="9028541" y="2122484"/>
            <a:chExt cx="2297158" cy="4330424"/>
          </a:xfrm>
        </p:grpSpPr>
        <p:sp>
          <p:nvSpPr>
            <p:cNvPr id="28" name="Freeform: Shape 24">
              <a:extLst>
                <a:ext uri="{FF2B5EF4-FFF2-40B4-BE49-F238E27FC236}">
                  <a16:creationId xmlns:a16="http://schemas.microsoft.com/office/drawing/2014/main" id="{278B0885-A85D-A622-DBDF-75762638F477}"/>
                </a:ext>
              </a:extLst>
            </p:cNvPr>
            <p:cNvSpPr/>
            <p:nvPr/>
          </p:nvSpPr>
          <p:spPr>
            <a:xfrm>
              <a:off x="9028541" y="2122484"/>
              <a:ext cx="2297158" cy="4330424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endParaRPr>
            </a:p>
          </p:txBody>
        </p:sp>
        <p:pic>
          <p:nvPicPr>
            <p:cNvPr id="6" name="Imagem 5" descr="Interface gráfica do usuário, Texto&#10;&#10;Descrição gerada automaticamente">
              <a:extLst>
                <a:ext uri="{FF2B5EF4-FFF2-40B4-BE49-F238E27FC236}">
                  <a16:creationId xmlns:a16="http://schemas.microsoft.com/office/drawing/2014/main" id="{D7324A0A-1A29-5F7D-B9FF-ACE5AA9354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254" b="1675"/>
            <a:stretch/>
          </p:blipFill>
          <p:spPr>
            <a:xfrm>
              <a:off x="9127152" y="2209800"/>
              <a:ext cx="2099294" cy="41148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160F3412-9FE3-0E8A-5F0F-9909B080BDCA}"/>
              </a:ext>
            </a:extLst>
          </p:cNvPr>
          <p:cNvGrpSpPr/>
          <p:nvPr/>
        </p:nvGrpSpPr>
        <p:grpSpPr>
          <a:xfrm>
            <a:off x="-11207" y="2122484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9144F7FC-8B65-8D52-6063-91D0472B589C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94460BD8-53CD-EE6B-419C-2FAF267A4DF2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8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9" name="Google Shape;675;p46">
            <a:extLst>
              <a:ext uri="{FF2B5EF4-FFF2-40B4-BE49-F238E27FC236}">
                <a16:creationId xmlns:a16="http://schemas.microsoft.com/office/drawing/2014/main" id="{71AB7F90-BF70-D32A-3C1E-C96AF6BD9524}"/>
              </a:ext>
            </a:extLst>
          </p:cNvPr>
          <p:cNvSpPr txBox="1"/>
          <p:nvPr/>
        </p:nvSpPr>
        <p:spPr>
          <a:xfrm>
            <a:off x="1183839" y="4390546"/>
            <a:ext cx="457598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Aguarde</a:t>
            </a:r>
            <a:r>
              <a:rPr lang="pt-BR" sz="1600" dirty="0">
                <a:cs typeface="Segoe UI" panose="020B0502040204020203" pitchFamily="34" charset="0"/>
              </a:rPr>
              <a:t>. A ativação é realizada em</a:t>
            </a:r>
            <a:r>
              <a:rPr lang="pt-BR" sz="1600" dirty="0">
                <a:solidFill>
                  <a:srgbClr val="DA291C"/>
                </a:solidFill>
                <a:cs typeface="Segoe UI" panose="020B0502040204020203" pitchFamily="34" charset="0"/>
              </a:rPr>
              <a:t>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até 3 minutos. </a:t>
            </a:r>
            <a:r>
              <a:rPr lang="pt-BR" sz="1600" b="1" dirty="0">
                <a:cs typeface="Segoe UI" panose="020B0502040204020203" pitchFamily="34" charset="0"/>
              </a:rPr>
              <a:t>Após efetivada</a:t>
            </a:r>
            <a:r>
              <a:rPr lang="pt-BR" sz="1600" dirty="0">
                <a:cs typeface="Segoe UI" panose="020B0502040204020203" pitchFamily="34" charset="0"/>
              </a:rPr>
              <a:t>, o cliente deverá reiniciar seu aparelho ou colocar em modo avião por 30 segundos. Para aproveitar todos os benefícios do app, o cliente deve seguir o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fluxo de primeiro acesso.​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7D74A42B-A526-A981-5E13-131BB21A58A3}"/>
              </a:ext>
            </a:extLst>
          </p:cNvPr>
          <p:cNvGrpSpPr/>
          <p:nvPr/>
        </p:nvGrpSpPr>
        <p:grpSpPr>
          <a:xfrm>
            <a:off x="0" y="4281813"/>
            <a:ext cx="1080040" cy="646294"/>
            <a:chOff x="-11207" y="2145748"/>
            <a:chExt cx="1080040" cy="646294"/>
          </a:xfrm>
        </p:grpSpPr>
        <p:sp>
          <p:nvSpPr>
            <p:cNvPr id="12" name="Retângulo: Cantos Superiores Arredondados 11">
              <a:extLst>
                <a:ext uri="{FF2B5EF4-FFF2-40B4-BE49-F238E27FC236}">
                  <a16:creationId xmlns:a16="http://schemas.microsoft.com/office/drawing/2014/main" id="{68344DC1-816E-30A1-0EA8-12EED4F2BF28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Google Shape;675;p46">
              <a:extLst>
                <a:ext uri="{FF2B5EF4-FFF2-40B4-BE49-F238E27FC236}">
                  <a16:creationId xmlns:a16="http://schemas.microsoft.com/office/drawing/2014/main" id="{C000922C-535A-E548-5F81-D8ADE929F42C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8061DEBF-B47B-0308-6581-E2D288BEC659}"/>
              </a:ext>
            </a:extLst>
          </p:cNvPr>
          <p:cNvGrpSpPr/>
          <p:nvPr/>
        </p:nvGrpSpPr>
        <p:grpSpPr>
          <a:xfrm>
            <a:off x="9889905" y="1734547"/>
            <a:ext cx="574431" cy="574432"/>
            <a:chOff x="7484918" y="1426736"/>
            <a:chExt cx="574431" cy="574432"/>
          </a:xfrm>
        </p:grpSpPr>
        <p:sp>
          <p:nvSpPr>
            <p:cNvPr id="31" name="Forma Livre: Forma 30">
              <a:extLst>
                <a:ext uri="{FF2B5EF4-FFF2-40B4-BE49-F238E27FC236}">
                  <a16:creationId xmlns:a16="http://schemas.microsoft.com/office/drawing/2014/main" id="{395DE11A-E36B-0CA8-8823-4A6547140610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7168" name="Google Shape;675;p46">
              <a:extLst>
                <a:ext uri="{FF2B5EF4-FFF2-40B4-BE49-F238E27FC236}">
                  <a16:creationId xmlns:a16="http://schemas.microsoft.com/office/drawing/2014/main" id="{D1B0B60B-846C-51E5-A1A5-3BBF9383824E}"/>
                </a:ext>
              </a:extLst>
            </p:cNvPr>
            <p:cNvSpPr txBox="1"/>
            <p:nvPr/>
          </p:nvSpPr>
          <p:spPr>
            <a:xfrm>
              <a:off x="7495727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5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A5709E-127D-BB15-5D67-31A38AF67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/>
          <p:cNvGrpSpPr/>
          <p:nvPr/>
        </p:nvGrpSpPr>
        <p:grpSpPr>
          <a:xfrm>
            <a:off x="9093391" y="2122484"/>
            <a:ext cx="2297158" cy="4330424"/>
            <a:chOff x="9093391" y="2122484"/>
            <a:chExt cx="2297158" cy="4330424"/>
          </a:xfrm>
        </p:grpSpPr>
        <p:sp>
          <p:nvSpPr>
            <p:cNvPr id="28" name="Freeform: Shape 24">
              <a:extLst>
                <a:ext uri="{FF2B5EF4-FFF2-40B4-BE49-F238E27FC236}">
                  <a16:creationId xmlns:a16="http://schemas.microsoft.com/office/drawing/2014/main" id="{50E2E90A-9C6C-42AA-C343-4FF96E8AA604}"/>
                </a:ext>
              </a:extLst>
            </p:cNvPr>
            <p:cNvSpPr/>
            <p:nvPr/>
          </p:nvSpPr>
          <p:spPr>
            <a:xfrm>
              <a:off x="9093391" y="2122484"/>
              <a:ext cx="2297158" cy="4330424"/>
            </a:xfrm>
            <a:custGeom>
              <a:avLst/>
              <a:gdLst>
                <a:gd name="connsiteX0" fmla="*/ 2214467 w 2416111"/>
                <a:gd name="connsiteY0" fmla="*/ 0 h 4554664"/>
                <a:gd name="connsiteX1" fmla="*/ 2416112 w 2416111"/>
                <a:gd name="connsiteY1" fmla="*/ 201644 h 4554664"/>
                <a:gd name="connsiteX2" fmla="*/ 2416112 w 2416111"/>
                <a:gd name="connsiteY2" fmla="*/ 4353021 h 4554664"/>
                <a:gd name="connsiteX3" fmla="*/ 2214467 w 2416111"/>
                <a:gd name="connsiteY3" fmla="*/ 4554665 h 4554664"/>
                <a:gd name="connsiteX4" fmla="*/ 201644 w 2416111"/>
                <a:gd name="connsiteY4" fmla="*/ 4554665 h 4554664"/>
                <a:gd name="connsiteX5" fmla="*/ 0 w 2416111"/>
                <a:gd name="connsiteY5" fmla="*/ 4353021 h 4554664"/>
                <a:gd name="connsiteX6" fmla="*/ 0 w 2416111"/>
                <a:gd name="connsiteY6" fmla="*/ 201644 h 4554664"/>
                <a:gd name="connsiteX7" fmla="*/ 201644 w 2416111"/>
                <a:gd name="connsiteY7" fmla="*/ 0 h 455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6111" h="4554664">
                  <a:moveTo>
                    <a:pt x="2214467" y="0"/>
                  </a:moveTo>
                  <a:cubicBezTo>
                    <a:pt x="2325832" y="0"/>
                    <a:pt x="2416112" y="90279"/>
                    <a:pt x="2416112" y="201644"/>
                  </a:cubicBezTo>
                  <a:lnTo>
                    <a:pt x="2416112" y="4353021"/>
                  </a:lnTo>
                  <a:cubicBezTo>
                    <a:pt x="2416112" y="4464386"/>
                    <a:pt x="2325832" y="4554665"/>
                    <a:pt x="2214467" y="4554665"/>
                  </a:cubicBezTo>
                  <a:lnTo>
                    <a:pt x="201644" y="4554665"/>
                  </a:lnTo>
                  <a:cubicBezTo>
                    <a:pt x="90279" y="4554665"/>
                    <a:pt x="0" y="4464386"/>
                    <a:pt x="0" y="4353021"/>
                  </a:cubicBezTo>
                  <a:lnTo>
                    <a:pt x="0" y="201644"/>
                  </a:lnTo>
                  <a:cubicBezTo>
                    <a:pt x="0" y="90279"/>
                    <a:pt x="90279" y="0"/>
                    <a:pt x="201644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MX" pitchFamily="2" charset="0"/>
                <a:ea typeface="+mn-ea"/>
                <a:cs typeface="+mn-cs"/>
              </a:endParaRPr>
            </a:p>
          </p:txBody>
        </p:sp>
        <p:pic>
          <p:nvPicPr>
            <p:cNvPr id="3" name="Imagem 2" descr="Gráfico&#10;&#10;Descrição gerada automaticamente">
              <a:extLst>
                <a:ext uri="{FF2B5EF4-FFF2-40B4-BE49-F238E27FC236}">
                  <a16:creationId xmlns:a16="http://schemas.microsoft.com/office/drawing/2014/main" id="{D3DF1299-111A-0AA5-9392-9234BB4F0B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279" r="4279"/>
            <a:stretch/>
          </p:blipFill>
          <p:spPr>
            <a:xfrm>
              <a:off x="9182101" y="2236189"/>
              <a:ext cx="2119740" cy="407465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8112E7E8-0A36-A1B7-8FC3-F3BEE4591D8C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cs typeface="Segoe UI" panose="020B0502040204020203" pitchFamily="34" charset="0"/>
                <a:sym typeface="Quattrocento Sans"/>
              </a:rPr>
              <a:t>PORTABILIDADE COM CHIP FLEX</a:t>
            </a:r>
            <a:endParaRPr lang="pt-BR" sz="2000" dirty="0"/>
          </a:p>
        </p:txBody>
      </p:sp>
      <p:sp>
        <p:nvSpPr>
          <p:cNvPr id="9" name="Google Shape;675;p46">
            <a:extLst>
              <a:ext uri="{FF2B5EF4-FFF2-40B4-BE49-F238E27FC236}">
                <a16:creationId xmlns:a16="http://schemas.microsoft.com/office/drawing/2014/main" id="{D2B3689A-BDA4-2560-E41E-D0355BE7B206}"/>
              </a:ext>
            </a:extLst>
          </p:cNvPr>
          <p:cNvSpPr txBox="1"/>
          <p:nvPr/>
        </p:nvSpPr>
        <p:spPr>
          <a:xfrm>
            <a:off x="1183839" y="4390546"/>
            <a:ext cx="4575988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Aguarde</a:t>
            </a:r>
            <a:r>
              <a:rPr lang="pt-BR" sz="1600" dirty="0">
                <a:cs typeface="Segoe UI" panose="020B0502040204020203" pitchFamily="34" charset="0"/>
              </a:rPr>
              <a:t>. A ativação é realizada em</a:t>
            </a:r>
            <a:r>
              <a:rPr lang="pt-BR" sz="1600" dirty="0">
                <a:solidFill>
                  <a:srgbClr val="DA291C"/>
                </a:solidFill>
                <a:cs typeface="Segoe UI" panose="020B0502040204020203" pitchFamily="34" charset="0"/>
              </a:rPr>
              <a:t>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até 3 minutos. </a:t>
            </a:r>
            <a:r>
              <a:rPr lang="pt-BR" sz="1600" b="1" dirty="0">
                <a:cs typeface="Segoe UI" panose="020B0502040204020203" pitchFamily="34" charset="0"/>
              </a:rPr>
              <a:t>Após efetivada</a:t>
            </a:r>
            <a:r>
              <a:rPr lang="pt-BR" sz="1600" dirty="0">
                <a:cs typeface="Segoe UI" panose="020B0502040204020203" pitchFamily="34" charset="0"/>
              </a:rPr>
              <a:t>, o cliente deverá reiniciar seu aparelho ou colocar em modo avião por 30 segundos. Para aproveitar todos os benefícios do app, o cliente deve seguir o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fluxo de primeiro acesso.​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9EF01A44-22F5-9ED0-4E88-97E9F4E8E6B3}"/>
              </a:ext>
            </a:extLst>
          </p:cNvPr>
          <p:cNvGrpSpPr/>
          <p:nvPr/>
        </p:nvGrpSpPr>
        <p:grpSpPr>
          <a:xfrm>
            <a:off x="0" y="4281813"/>
            <a:ext cx="1080040" cy="646294"/>
            <a:chOff x="-11207" y="2145748"/>
            <a:chExt cx="1080040" cy="646294"/>
          </a:xfrm>
        </p:grpSpPr>
        <p:sp>
          <p:nvSpPr>
            <p:cNvPr id="12" name="Retângulo: Cantos Superiores Arredondados 11">
              <a:extLst>
                <a:ext uri="{FF2B5EF4-FFF2-40B4-BE49-F238E27FC236}">
                  <a16:creationId xmlns:a16="http://schemas.microsoft.com/office/drawing/2014/main" id="{4305E333-02AF-9AD6-8336-BEDCB8DA9D3E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Google Shape;675;p46">
              <a:extLst>
                <a:ext uri="{FF2B5EF4-FFF2-40B4-BE49-F238E27FC236}">
                  <a16:creationId xmlns:a16="http://schemas.microsoft.com/office/drawing/2014/main" id="{3EED3AFC-54C7-3D84-C417-A237DF5ED57A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286BD356-C863-4F8E-3A54-17633C805F6C}"/>
              </a:ext>
            </a:extLst>
          </p:cNvPr>
          <p:cNvGrpSpPr/>
          <p:nvPr/>
        </p:nvGrpSpPr>
        <p:grpSpPr>
          <a:xfrm>
            <a:off x="9954755" y="1734547"/>
            <a:ext cx="574431" cy="574432"/>
            <a:chOff x="7484918" y="1426736"/>
            <a:chExt cx="574431" cy="574432"/>
          </a:xfrm>
        </p:grpSpPr>
        <p:sp>
          <p:nvSpPr>
            <p:cNvPr id="31" name="Forma Livre: Forma 30">
              <a:extLst>
                <a:ext uri="{FF2B5EF4-FFF2-40B4-BE49-F238E27FC236}">
                  <a16:creationId xmlns:a16="http://schemas.microsoft.com/office/drawing/2014/main" id="{9A891773-E419-947D-EE4B-1DE21CD413EF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7168" name="Google Shape;675;p46">
              <a:extLst>
                <a:ext uri="{FF2B5EF4-FFF2-40B4-BE49-F238E27FC236}">
                  <a16:creationId xmlns:a16="http://schemas.microsoft.com/office/drawing/2014/main" id="{7E6B04D6-48CA-848B-901D-030ABF03DA54}"/>
                </a:ext>
              </a:extLst>
            </p:cNvPr>
            <p:cNvSpPr txBox="1"/>
            <p:nvPr/>
          </p:nvSpPr>
          <p:spPr>
            <a:xfrm>
              <a:off x="7495727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703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3EF0A-4C4D-70F8-64B1-D26C8C8AC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B813FA75-C52E-23C9-AF4B-5872B449D246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cs typeface="Segoe UI" panose="020B0502040204020203" pitchFamily="34" charset="0"/>
                <a:sym typeface="Quattrocento Sans"/>
              </a:rPr>
              <a:t>PORTABILIDADE COM CHIP FLEX</a:t>
            </a:r>
            <a:endParaRPr lang="pt-BR" sz="2000" dirty="0"/>
          </a:p>
        </p:txBody>
      </p:sp>
      <p:grpSp>
        <p:nvGrpSpPr>
          <p:cNvPr id="3" name="Agrupar 2"/>
          <p:cNvGrpSpPr/>
          <p:nvPr/>
        </p:nvGrpSpPr>
        <p:grpSpPr>
          <a:xfrm>
            <a:off x="7517241" y="1910078"/>
            <a:ext cx="2297158" cy="4330424"/>
            <a:chOff x="7517241" y="1910078"/>
            <a:chExt cx="2297158" cy="4330424"/>
          </a:xfrm>
        </p:grpSpPr>
        <p:grpSp>
          <p:nvGrpSpPr>
            <p:cNvPr id="23" name="Group 28">
              <a:extLst>
                <a:ext uri="{FF2B5EF4-FFF2-40B4-BE49-F238E27FC236}">
                  <a16:creationId xmlns:a16="http://schemas.microsoft.com/office/drawing/2014/main" id="{A8FA25D3-9502-4377-C456-F6355F3BDA93}"/>
                </a:ext>
              </a:extLst>
            </p:cNvPr>
            <p:cNvGrpSpPr/>
            <p:nvPr/>
          </p:nvGrpSpPr>
          <p:grpSpPr>
            <a:xfrm>
              <a:off x="7517241" y="1910078"/>
              <a:ext cx="2297158" cy="4330424"/>
              <a:chOff x="7024157" y="1170920"/>
              <a:chExt cx="2416111" cy="4554664"/>
            </a:xfrm>
          </p:grpSpPr>
          <p:sp>
            <p:nvSpPr>
              <p:cNvPr id="28" name="Freeform: Shape 24">
                <a:extLst>
                  <a:ext uri="{FF2B5EF4-FFF2-40B4-BE49-F238E27FC236}">
                    <a16:creationId xmlns:a16="http://schemas.microsoft.com/office/drawing/2014/main" id="{E3826C22-1260-1A93-3382-E5FC68B80CA5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5">
                <a:extLst>
                  <a:ext uri="{FF2B5EF4-FFF2-40B4-BE49-F238E27FC236}">
                    <a16:creationId xmlns:a16="http://schemas.microsoft.com/office/drawing/2014/main" id="{E0D6BD0A-02BF-032E-2380-0EB3AE326547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" name="Imagem 1" descr="Interface gráfica do usuário, Texto, Aplicativo&#10;&#10;Descrição gerada automaticamente">
              <a:extLst>
                <a:ext uri="{FF2B5EF4-FFF2-40B4-BE49-F238E27FC236}">
                  <a16:creationId xmlns:a16="http://schemas.microsoft.com/office/drawing/2014/main" id="{C2DCCEEC-C49D-A9B3-BA5C-42ADB22A5B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64" r="1764"/>
            <a:stretch/>
          </p:blipFill>
          <p:spPr>
            <a:xfrm>
              <a:off x="7632701" y="2028126"/>
              <a:ext cx="2082874" cy="409590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9" name="Google Shape;675;p46">
            <a:extLst>
              <a:ext uri="{FF2B5EF4-FFF2-40B4-BE49-F238E27FC236}">
                <a16:creationId xmlns:a16="http://schemas.microsoft.com/office/drawing/2014/main" id="{E95FC7F8-EC4B-A0A2-2D1E-67FA62A9C4AA}"/>
              </a:ext>
            </a:extLst>
          </p:cNvPr>
          <p:cNvSpPr txBox="1"/>
          <p:nvPr/>
        </p:nvSpPr>
        <p:spPr>
          <a:xfrm>
            <a:off x="1183839" y="3537733"/>
            <a:ext cx="4575988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noProof="0" dirty="0">
                <a:cs typeface="Segoe UI" panose="020B0502040204020203" pitchFamily="34" charset="0"/>
              </a:rPr>
              <a:t>Após realizar as etapas do fluxo de primeiro acesso o cliente irá visualizar a tela ao lado para a realizar a solicitação da portabilidade.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DA291C"/>
              </a:solidFill>
              <a:effectLst/>
              <a:uLnTx/>
              <a:uFillTx/>
              <a:cs typeface="Segoe UI" panose="020B0502040204020203" pitchFamily="34" charset="0"/>
            </a:endParaRP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83007B34-9140-4706-7851-78EDD9AEE868}"/>
              </a:ext>
            </a:extLst>
          </p:cNvPr>
          <p:cNvGrpSpPr/>
          <p:nvPr/>
        </p:nvGrpSpPr>
        <p:grpSpPr>
          <a:xfrm>
            <a:off x="0" y="3429000"/>
            <a:ext cx="1080040" cy="646294"/>
            <a:chOff x="-11207" y="2145748"/>
            <a:chExt cx="1080040" cy="646294"/>
          </a:xfrm>
        </p:grpSpPr>
        <p:sp>
          <p:nvSpPr>
            <p:cNvPr id="12" name="Retângulo: Cantos Superiores Arredondados 11">
              <a:extLst>
                <a:ext uri="{FF2B5EF4-FFF2-40B4-BE49-F238E27FC236}">
                  <a16:creationId xmlns:a16="http://schemas.microsoft.com/office/drawing/2014/main" id="{0E96D43E-C6F4-D83C-2431-1E0252291F05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Google Shape;675;p46">
              <a:extLst>
                <a:ext uri="{FF2B5EF4-FFF2-40B4-BE49-F238E27FC236}">
                  <a16:creationId xmlns:a16="http://schemas.microsoft.com/office/drawing/2014/main" id="{D09E15D5-41D4-1E1B-C7E6-104AC2D6CC56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10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DB64C494-A65B-D6C9-D2F9-4A8F91D82DFF}"/>
              </a:ext>
            </a:extLst>
          </p:cNvPr>
          <p:cNvGrpSpPr/>
          <p:nvPr/>
        </p:nvGrpSpPr>
        <p:grpSpPr>
          <a:xfrm>
            <a:off x="8426860" y="1561306"/>
            <a:ext cx="574431" cy="574432"/>
            <a:chOff x="7484918" y="1426736"/>
            <a:chExt cx="574431" cy="574432"/>
          </a:xfrm>
        </p:grpSpPr>
        <p:sp>
          <p:nvSpPr>
            <p:cNvPr id="31" name="Forma Livre: Forma 30">
              <a:extLst>
                <a:ext uri="{FF2B5EF4-FFF2-40B4-BE49-F238E27FC236}">
                  <a16:creationId xmlns:a16="http://schemas.microsoft.com/office/drawing/2014/main" id="{04C3CFE2-1556-899D-7091-B01F9AD70970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7168" name="Google Shape;675;p46">
              <a:extLst>
                <a:ext uri="{FF2B5EF4-FFF2-40B4-BE49-F238E27FC236}">
                  <a16:creationId xmlns:a16="http://schemas.microsoft.com/office/drawing/2014/main" id="{23F3318A-FC37-9B4E-C2DE-C4652DA05FE2}"/>
                </a:ext>
              </a:extLst>
            </p:cNvPr>
            <p:cNvSpPr txBox="1"/>
            <p:nvPr/>
          </p:nvSpPr>
          <p:spPr>
            <a:xfrm>
              <a:off x="7495727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9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5" name="Retângulo: Único Canto Recortado 4">
            <a:extLst>
              <a:ext uri="{FF2B5EF4-FFF2-40B4-BE49-F238E27FC236}">
                <a16:creationId xmlns:a16="http://schemas.microsoft.com/office/drawing/2014/main" id="{076B2342-5C70-C3E4-064E-549ECF90C40F}"/>
              </a:ext>
            </a:extLst>
          </p:cNvPr>
          <p:cNvSpPr/>
          <p:nvPr/>
        </p:nvSpPr>
        <p:spPr>
          <a:xfrm>
            <a:off x="0" y="5916477"/>
            <a:ext cx="5283200" cy="941523"/>
          </a:xfrm>
          <a:prstGeom prst="snip1Rect">
            <a:avLst>
              <a:gd name="adj" fmla="val 50000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600" dirty="0"/>
          </a:p>
        </p:txBody>
      </p:sp>
      <p:sp>
        <p:nvSpPr>
          <p:cNvPr id="16" name="Google Shape;675;p46">
            <a:extLst>
              <a:ext uri="{FF2B5EF4-FFF2-40B4-BE49-F238E27FC236}">
                <a16:creationId xmlns:a16="http://schemas.microsoft.com/office/drawing/2014/main" id="{703A40F9-1486-C587-8E87-DC33334A1943}"/>
              </a:ext>
            </a:extLst>
          </p:cNvPr>
          <p:cNvSpPr txBox="1"/>
          <p:nvPr/>
        </p:nvSpPr>
        <p:spPr>
          <a:xfrm>
            <a:off x="373995" y="6121051"/>
            <a:ext cx="445430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600" b="1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Atenção: </a:t>
            </a:r>
            <a:r>
              <a:rPr lang="pt-BR" sz="1600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você receberá o SMS de confirmação em até 24h e tem até 2 horas para respondê-lo). </a:t>
            </a:r>
          </a:p>
        </p:txBody>
      </p:sp>
    </p:spTree>
    <p:extLst>
      <p:ext uri="{BB962C8B-B14F-4D97-AF65-F5344CB8AC3E}">
        <p14:creationId xmlns:p14="http://schemas.microsoft.com/office/powerpoint/2010/main" val="55151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Forma&#10;&#10;O conteúdo gerado por IA pode estar incorreto.">
            <a:extLst>
              <a:ext uri="{FF2B5EF4-FFF2-40B4-BE49-F238E27FC236}">
                <a16:creationId xmlns:a16="http://schemas.microsoft.com/office/drawing/2014/main" id="{A7EBC131-261B-48EA-2C79-DCC0F0FA9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15078396">
            <a:off x="4804806" y="2466108"/>
            <a:ext cx="5841036" cy="4427456"/>
          </a:xfrm>
          <a:prstGeom prst="rect">
            <a:avLst/>
          </a:prstGeom>
        </p:spPr>
      </p:pic>
      <p:pic>
        <p:nvPicPr>
          <p:cNvPr id="3" name="Imagem 2" descr="Forma&#10;&#10;O conteúdo gerado por IA pode estar incorreto.">
            <a:extLst>
              <a:ext uri="{FF2B5EF4-FFF2-40B4-BE49-F238E27FC236}">
                <a16:creationId xmlns:a16="http://schemas.microsoft.com/office/drawing/2014/main" id="{C63B4099-55D7-1466-DFC2-064487DD7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4" t="23815" r="3968"/>
          <a:stretch/>
        </p:blipFill>
        <p:spPr>
          <a:xfrm rot="4401816">
            <a:off x="7767360" y="808809"/>
            <a:ext cx="5841036" cy="4427456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6EF47958-C39A-3E37-06D0-1E255B54FF73}"/>
              </a:ext>
            </a:extLst>
          </p:cNvPr>
          <p:cNvSpPr txBox="1"/>
          <p:nvPr/>
        </p:nvSpPr>
        <p:spPr>
          <a:xfrm>
            <a:off x="222281" y="2635081"/>
            <a:ext cx="58737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DA291C"/>
                </a:solidFill>
                <a:latin typeface="AMX Black" pitchFamily="2" charset="0"/>
              </a:rPr>
              <a:t>Confira algumas ações importantes que ocorrem quando a portabilidade é solicitada.</a:t>
            </a:r>
          </a:p>
        </p:txBody>
      </p:sp>
    </p:spTree>
    <p:extLst>
      <p:ext uri="{BB962C8B-B14F-4D97-AF65-F5344CB8AC3E}">
        <p14:creationId xmlns:p14="http://schemas.microsoft.com/office/powerpoint/2010/main" val="244416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951E5-3A93-C663-D53A-F1DEA991C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Agrupar 12">
            <a:extLst>
              <a:ext uri="{FF2B5EF4-FFF2-40B4-BE49-F238E27FC236}">
                <a16:creationId xmlns:a16="http://schemas.microsoft.com/office/drawing/2014/main" id="{1EB54F4E-8B97-9BE7-411B-94383A24872F}"/>
              </a:ext>
            </a:extLst>
          </p:cNvPr>
          <p:cNvGrpSpPr/>
          <p:nvPr/>
        </p:nvGrpSpPr>
        <p:grpSpPr>
          <a:xfrm>
            <a:off x="7944704" y="1811846"/>
            <a:ext cx="2300239" cy="4336231"/>
            <a:chOff x="6611204" y="2092325"/>
            <a:chExt cx="2300239" cy="4336231"/>
          </a:xfrm>
        </p:grpSpPr>
        <p:grpSp>
          <p:nvGrpSpPr>
            <p:cNvPr id="39" name="Group 27">
              <a:extLst>
                <a:ext uri="{FF2B5EF4-FFF2-40B4-BE49-F238E27FC236}">
                  <a16:creationId xmlns:a16="http://schemas.microsoft.com/office/drawing/2014/main" id="{317CDAC5-2DAD-D915-864B-275B9AA484BE}"/>
                </a:ext>
              </a:extLst>
            </p:cNvPr>
            <p:cNvGrpSpPr/>
            <p:nvPr/>
          </p:nvGrpSpPr>
          <p:grpSpPr>
            <a:xfrm>
              <a:off x="6611204" y="2092325"/>
              <a:ext cx="2300239" cy="4336231"/>
              <a:chOff x="4463837" y="1170920"/>
              <a:chExt cx="2416111" cy="4554664"/>
            </a:xfrm>
          </p:grpSpPr>
          <p:sp>
            <p:nvSpPr>
              <p:cNvPr id="44" name="Freeform: Shape 20">
                <a:extLst>
                  <a:ext uri="{FF2B5EF4-FFF2-40B4-BE49-F238E27FC236}">
                    <a16:creationId xmlns:a16="http://schemas.microsoft.com/office/drawing/2014/main" id="{11292D08-5816-AF4A-A088-6DA26D9908B0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21">
                <a:extLst>
                  <a:ext uri="{FF2B5EF4-FFF2-40B4-BE49-F238E27FC236}">
                    <a16:creationId xmlns:a16="http://schemas.microsoft.com/office/drawing/2014/main" id="{D69E8405-3F86-8FD8-E349-3BA51C17EEC8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8194" name="Picture 2">
              <a:extLst>
                <a:ext uri="{FF2B5EF4-FFF2-40B4-BE49-F238E27FC236}">
                  <a16:creationId xmlns:a16="http://schemas.microsoft.com/office/drawing/2014/main" id="{1E3B878E-4B7B-87B1-6EA0-06233CC7ADC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938"/>
            <a:stretch>
              <a:fillRect/>
            </a:stretch>
          </p:blipFill>
          <p:spPr bwMode="auto">
            <a:xfrm>
              <a:off x="6715456" y="2175391"/>
              <a:ext cx="2081038" cy="3074778"/>
            </a:xfrm>
            <a:prstGeom prst="round2SameRect">
              <a:avLst>
                <a:gd name="adj1" fmla="val 8093"/>
                <a:gd name="adj2" fmla="val 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44F53DC1-6D2C-99B8-8BC6-A54495F0811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755" b="424"/>
            <a:stretch>
              <a:fillRect/>
            </a:stretch>
          </p:blipFill>
          <p:spPr bwMode="auto">
            <a:xfrm>
              <a:off x="6715456" y="5250168"/>
              <a:ext cx="2081038" cy="1076163"/>
            </a:xfrm>
            <a:prstGeom prst="round2SameRect">
              <a:avLst>
                <a:gd name="adj1" fmla="val 0"/>
                <a:gd name="adj2" fmla="val 16579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F96E7225-08DB-A4ED-7085-26814B6F179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"/>
                      </a14:imgEffect>
                      <a14:imgEffect>
                        <a14:sharpenSoften amount="-50000"/>
                      </a14:imgEffect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3" t="28025" r="65789" b="70246"/>
            <a:stretch>
              <a:fillRect/>
            </a:stretch>
          </p:blipFill>
          <p:spPr bwMode="auto">
            <a:xfrm>
              <a:off x="6813120" y="3441373"/>
              <a:ext cx="614275" cy="995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5D4A17F7-92D7-B9DC-9A89-7FEBB5C44AB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"/>
                      </a14:imgEffect>
                      <a14:imgEffect>
                        <a14:sharpenSoften amount="-50000"/>
                      </a14:imgEffect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5" t="28025" r="65789" b="70141"/>
            <a:stretch>
              <a:fillRect/>
            </a:stretch>
          </p:blipFill>
          <p:spPr bwMode="auto">
            <a:xfrm>
              <a:off x="6991351" y="3941493"/>
              <a:ext cx="535780" cy="110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1AF84482-6EFB-B9FB-C523-23DAB46E4C3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"/>
                      </a14:imgEffect>
                      <a14:imgEffect>
                        <a14:sharpenSoften amount="-50000"/>
                      </a14:imgEffect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10" t="28025" r="65789" b="70221"/>
            <a:stretch>
              <a:fillRect/>
            </a:stretch>
          </p:blipFill>
          <p:spPr bwMode="auto">
            <a:xfrm>
              <a:off x="7531564" y="4937237"/>
              <a:ext cx="582693" cy="1009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3B56B4-A388-64F1-E8AD-5D529EAE35AC}"/>
              </a:ext>
            </a:extLst>
          </p:cNvPr>
          <p:cNvGrpSpPr/>
          <p:nvPr/>
        </p:nvGrpSpPr>
        <p:grpSpPr>
          <a:xfrm>
            <a:off x="8818418" y="1466197"/>
            <a:ext cx="574431" cy="574432"/>
            <a:chOff x="7484918" y="1426736"/>
            <a:chExt cx="574431" cy="574432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9B6AE277-239F-64DE-97C3-EB69DB464328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19" name="Google Shape;675;p46">
              <a:extLst>
                <a:ext uri="{FF2B5EF4-FFF2-40B4-BE49-F238E27FC236}">
                  <a16:creationId xmlns:a16="http://schemas.microsoft.com/office/drawing/2014/main" id="{05F9C0C7-EBC6-848F-6786-6792B78493F0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6C0F51F5-BF75-732A-FE40-2522605B18D6}"/>
              </a:ext>
            </a:extLst>
          </p:cNvPr>
          <p:cNvGrpSpPr/>
          <p:nvPr/>
        </p:nvGrpSpPr>
        <p:grpSpPr>
          <a:xfrm>
            <a:off x="-11207" y="3334107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15" name="Retângulo: Cantos Superiores Arredondados 14">
              <a:extLst>
                <a:ext uri="{FF2B5EF4-FFF2-40B4-BE49-F238E27FC236}">
                  <a16:creationId xmlns:a16="http://schemas.microsoft.com/office/drawing/2014/main" id="{177794C6-2C49-82A5-8929-5A90E029ACBD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rgbClr val="DA291C"/>
                </a:solidFill>
              </a:endParaRPr>
            </a:p>
          </p:txBody>
        </p:sp>
        <p:sp>
          <p:nvSpPr>
            <p:cNvPr id="16" name="Google Shape;675;p46">
              <a:extLst>
                <a:ext uri="{FF2B5EF4-FFF2-40B4-BE49-F238E27FC236}">
                  <a16:creationId xmlns:a16="http://schemas.microsoft.com/office/drawing/2014/main" id="{DA78D602-A609-3DB2-0E20-BB9074393244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4E53043B-017B-3F87-8790-94605EDA0991}"/>
              </a:ext>
            </a:extLst>
          </p:cNvPr>
          <p:cNvSpPr txBox="1"/>
          <p:nvPr/>
        </p:nvSpPr>
        <p:spPr>
          <a:xfrm>
            <a:off x="1172632" y="3441373"/>
            <a:ext cx="4923368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O SMS Classe 0</a:t>
            </a:r>
            <a:r>
              <a:rPr lang="pt-BR" sz="1600" dirty="0">
                <a:cs typeface="Segoe UI" panose="020B0502040204020203" pitchFamily="34" charset="0"/>
              </a:rPr>
              <a:t> é uma mensagem informativa que irá aparecer na tela do celular. O cliente não pode responder a mensagem, é somente para avisar que irá receber um SMS.</a:t>
            </a:r>
            <a:endParaRPr kumimoji="0" lang="pt-BR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CB9FBB73-7682-A1C0-9474-948C5EF1B78C}"/>
              </a:ext>
            </a:extLst>
          </p:cNvPr>
          <p:cNvSpPr txBox="1"/>
          <p:nvPr/>
        </p:nvSpPr>
        <p:spPr>
          <a:xfrm>
            <a:off x="1172632" y="4710820"/>
            <a:ext cx="492336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O SMS Classe 1 </a:t>
            </a:r>
            <a:r>
              <a:rPr lang="pt-BR" sz="1600" dirty="0">
                <a:cs typeface="Segoe UI" panose="020B0502040204020203" pitchFamily="34" charset="0"/>
              </a:rPr>
              <a:t>é a mensagem tradicional que o cliente recebe na caixa de SMS e irá interagir para responder </a:t>
            </a:r>
            <a:r>
              <a:rPr lang="pt-BR" sz="1600" b="1" dirty="0">
                <a:cs typeface="Segoe UI" panose="020B0502040204020203" pitchFamily="34" charset="0"/>
              </a:rPr>
              <a:t>“SIM” </a:t>
            </a:r>
            <a:r>
              <a:rPr lang="pt-BR" sz="1600" dirty="0">
                <a:cs typeface="Segoe UI" panose="020B0502040204020203" pitchFamily="34" charset="0"/>
              </a:rPr>
              <a:t>ou </a:t>
            </a:r>
            <a:r>
              <a:rPr lang="pt-BR" sz="1600" b="1" dirty="0">
                <a:cs typeface="Segoe UI" panose="020B0502040204020203" pitchFamily="34" charset="0"/>
              </a:rPr>
              <a:t>“NÃO”.</a:t>
            </a:r>
            <a:endParaRPr kumimoji="0" lang="pt-BR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sp>
        <p:nvSpPr>
          <p:cNvPr id="4" name="Google Shape;675;p46">
            <a:extLst>
              <a:ext uri="{FF2B5EF4-FFF2-40B4-BE49-F238E27FC236}">
                <a16:creationId xmlns:a16="http://schemas.microsoft.com/office/drawing/2014/main" id="{FC6D2ADA-4EDF-73CB-09FB-FA2D4653D6FF}"/>
              </a:ext>
            </a:extLst>
          </p:cNvPr>
          <p:cNvSpPr txBox="1"/>
          <p:nvPr/>
        </p:nvSpPr>
        <p:spPr>
          <a:xfrm>
            <a:off x="618742" y="1545467"/>
            <a:ext cx="5856611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pt-BR" dirty="0"/>
              <a:t>O </a:t>
            </a:r>
            <a:r>
              <a:rPr lang="pt-BR" b="1" dirty="0"/>
              <a:t>SMS de portabilidade </a:t>
            </a:r>
            <a:r>
              <a:rPr lang="pt-BR" b="1" dirty="0">
                <a:cs typeface="Segoe UI" panose="020B0502040204020203" pitchFamily="34" charset="0"/>
              </a:rPr>
              <a:t>consiste em uma mensagem SMS,</a:t>
            </a:r>
            <a:r>
              <a:rPr lang="pt-BR" dirty="0"/>
              <a:t> é uma etapa que ocorre após a geração do bilhete de portabilidade, onde dois SMS são enviados ao cliente, e ele </a:t>
            </a:r>
            <a:r>
              <a:rPr lang="pt-BR" dirty="0">
                <a:cs typeface="Segoe UI" panose="020B0502040204020203" pitchFamily="34" charset="0"/>
              </a:rPr>
              <a:t>deverá responder para confirmação da solicitação da portabilidade.</a:t>
            </a:r>
            <a:endParaRPr lang="pt-BR" dirty="0"/>
          </a:p>
        </p:txBody>
      </p:sp>
      <p:sp>
        <p:nvSpPr>
          <p:cNvPr id="24" name="Retângulo: Único Canto Recortado 23">
            <a:extLst>
              <a:ext uri="{FF2B5EF4-FFF2-40B4-BE49-F238E27FC236}">
                <a16:creationId xmlns:a16="http://schemas.microsoft.com/office/drawing/2014/main" id="{EB95754A-EA6A-498B-9ACA-8BEFFC829F39}"/>
              </a:ext>
            </a:extLst>
          </p:cNvPr>
          <p:cNvSpPr/>
          <p:nvPr/>
        </p:nvSpPr>
        <p:spPr>
          <a:xfrm>
            <a:off x="-13894" y="8044609"/>
            <a:ext cx="4337921" cy="1149058"/>
          </a:xfrm>
          <a:prstGeom prst="snip1Rect">
            <a:avLst>
              <a:gd name="adj" fmla="val 3775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Google Shape;601;p32">
            <a:extLst>
              <a:ext uri="{FF2B5EF4-FFF2-40B4-BE49-F238E27FC236}">
                <a16:creationId xmlns:a16="http://schemas.microsoft.com/office/drawing/2014/main" id="{441C41BD-1CA2-DC99-0B27-BDBAB07D0F3E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cs typeface="Segoe UI" panose="020B0502040204020203" pitchFamily="34" charset="0"/>
                <a:sym typeface="Quattrocento Sans"/>
              </a:rPr>
              <a:t>SMS DE PORTABILIDADE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93257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13ABF-0454-CD82-C876-2E579466E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5821E38-00C6-35A4-8F27-C072CF62D6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48" b="1"/>
          <a:stretch/>
        </p:blipFill>
        <p:spPr>
          <a:xfrm rot="10800000">
            <a:off x="0" y="5367895"/>
            <a:ext cx="12192000" cy="1490105"/>
          </a:xfrm>
          <a:prstGeom prst="rect">
            <a:avLst/>
          </a:prstGeom>
        </p:spPr>
      </p:pic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606E405E-4F8F-75D7-037F-3AAB1E6D119D}"/>
              </a:ext>
            </a:extLst>
          </p:cNvPr>
          <p:cNvSpPr/>
          <p:nvPr/>
        </p:nvSpPr>
        <p:spPr>
          <a:xfrm>
            <a:off x="2111310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SMS DE PORTABILIDADE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5" name="Google Shape;675;p46">
            <a:extLst>
              <a:ext uri="{FF2B5EF4-FFF2-40B4-BE49-F238E27FC236}">
                <a16:creationId xmlns:a16="http://schemas.microsoft.com/office/drawing/2014/main" id="{40F54B58-6836-D431-6D2F-FF458196FB3F}"/>
              </a:ext>
            </a:extLst>
          </p:cNvPr>
          <p:cNvSpPr txBox="1"/>
          <p:nvPr/>
        </p:nvSpPr>
        <p:spPr>
          <a:xfrm>
            <a:off x="1707502" y="1598219"/>
            <a:ext cx="90119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pt-BR" sz="2000" b="1" dirty="0">
                <a:cs typeface="Segoe UI" panose="020B0502040204020203" pitchFamily="34" charset="0"/>
              </a:rPr>
              <a:t>Após o envio do SMS de Portabilidade existem 3 possibilidades:</a:t>
            </a:r>
          </a:p>
        </p:txBody>
      </p:sp>
      <p:sp>
        <p:nvSpPr>
          <p:cNvPr id="6" name="Google Shape;675;p46">
            <a:extLst>
              <a:ext uri="{FF2B5EF4-FFF2-40B4-BE49-F238E27FC236}">
                <a16:creationId xmlns:a16="http://schemas.microsoft.com/office/drawing/2014/main" id="{BC2990AC-2129-20BD-2680-C73C12FAE1DD}"/>
              </a:ext>
            </a:extLst>
          </p:cNvPr>
          <p:cNvSpPr txBox="1"/>
          <p:nvPr/>
        </p:nvSpPr>
        <p:spPr>
          <a:xfrm>
            <a:off x="2268170" y="2644675"/>
            <a:ext cx="7621309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BR" sz="2000" dirty="0">
                <a:cs typeface="Segoe UI" panose="020B0502040204020203" pitchFamily="34" charset="0"/>
              </a:rPr>
              <a:t>Cliente reconhece a solicitação de portabilidade e responde </a:t>
            </a:r>
            <a:r>
              <a:rPr lang="pt-BR" sz="2000" b="1" dirty="0">
                <a:cs typeface="Segoe UI" panose="020B0502040204020203" pitchFamily="34" charset="0"/>
              </a:rPr>
              <a:t>SIM</a:t>
            </a:r>
            <a:r>
              <a:rPr lang="pt-BR" sz="2000" dirty="0">
                <a:cs typeface="Segoe UI" panose="020B0502040204020203" pitchFamily="34" charset="0"/>
              </a:rPr>
              <a:t> ao SMS para confirmar o pedido;</a:t>
            </a:r>
          </a:p>
          <a:p>
            <a:pPr lvl="0"/>
            <a:endParaRPr lang="pt-BR" sz="2000" dirty="0">
              <a:cs typeface="Segoe UI" panose="020B0502040204020203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BR" sz="2000" dirty="0">
                <a:cs typeface="Segoe UI" panose="020B0502040204020203" pitchFamily="34" charset="0"/>
              </a:rPr>
              <a:t>Cliente não reconhece a solicitação e responde </a:t>
            </a:r>
            <a:r>
              <a:rPr lang="pt-BR" sz="2000" b="1" dirty="0">
                <a:cs typeface="Segoe UI" panose="020B0502040204020203" pitchFamily="34" charset="0"/>
              </a:rPr>
              <a:t>NÃO</a:t>
            </a:r>
            <a:r>
              <a:rPr lang="pt-BR" sz="2000" dirty="0">
                <a:cs typeface="Segoe UI" panose="020B0502040204020203" pitchFamily="34" charset="0"/>
              </a:rPr>
              <a:t> ao SMS, cancelando automaticamente o pedido de portabilidade;</a:t>
            </a:r>
          </a:p>
          <a:p>
            <a:pPr lvl="0"/>
            <a:endParaRPr lang="pt-BR" sz="2000" dirty="0">
              <a:cs typeface="Segoe UI" panose="020B0502040204020203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BR" sz="2000" dirty="0">
                <a:cs typeface="Segoe UI" panose="020B0502040204020203" pitchFamily="34" charset="0"/>
              </a:rPr>
              <a:t>Cliente </a:t>
            </a:r>
            <a:r>
              <a:rPr lang="pt-BR" sz="2000" b="1" dirty="0">
                <a:cs typeface="Segoe UI" panose="020B0502040204020203" pitchFamily="34" charset="0"/>
              </a:rPr>
              <a:t>não responde </a:t>
            </a:r>
            <a:r>
              <a:rPr lang="pt-BR" sz="2000" dirty="0">
                <a:cs typeface="Segoe UI" panose="020B0502040204020203" pitchFamily="34" charset="0"/>
              </a:rPr>
              <a:t>o SMS de confirmação dentro do prazo de 6 horas, gerando um conflito. Qualquer resposta após o prazo retornará como mensagem inválida e será necessário reenviar o bilhete para que o cliente possa responder.</a:t>
            </a:r>
          </a:p>
        </p:txBody>
      </p:sp>
      <p:pic>
        <p:nvPicPr>
          <p:cNvPr id="19" name="Imagem 18" descr="Forma&#10;&#10;O conteúdo gerado por IA pode estar incorreto.">
            <a:extLst>
              <a:ext uri="{FF2B5EF4-FFF2-40B4-BE49-F238E27FC236}">
                <a16:creationId xmlns:a16="http://schemas.microsoft.com/office/drawing/2014/main" id="{5D5CB54F-D59F-4F66-1E8D-85AC6E3AEE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6265" y="3091512"/>
            <a:ext cx="18224531" cy="455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4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38A7B-358A-83A0-6D66-6253A28CD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942F6FEF-7C93-97AD-EC85-D92A2FCFC4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48" b="1"/>
          <a:stretch/>
        </p:blipFill>
        <p:spPr>
          <a:xfrm rot="10800000">
            <a:off x="0" y="5367895"/>
            <a:ext cx="12192000" cy="1490105"/>
          </a:xfrm>
          <a:prstGeom prst="rect">
            <a:avLst/>
          </a:prstGeom>
        </p:spPr>
      </p:pic>
      <p:pic>
        <p:nvPicPr>
          <p:cNvPr id="19" name="Imagem 18" descr="Forma&#10;&#10;O conteúdo gerado por IA pode estar incorreto.">
            <a:extLst>
              <a:ext uri="{FF2B5EF4-FFF2-40B4-BE49-F238E27FC236}">
                <a16:creationId xmlns:a16="http://schemas.microsoft.com/office/drawing/2014/main" id="{E8956EF1-AF60-ADDC-6B66-D3E91C1EF1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6266" y="3091512"/>
            <a:ext cx="18224531" cy="4552765"/>
          </a:xfrm>
          <a:prstGeom prst="rect">
            <a:avLst/>
          </a:prstGeom>
        </p:spPr>
      </p:pic>
      <p:grpSp>
        <p:nvGrpSpPr>
          <p:cNvPr id="39" name="Agrupar 38">
            <a:extLst>
              <a:ext uri="{FF2B5EF4-FFF2-40B4-BE49-F238E27FC236}">
                <a16:creationId xmlns:a16="http://schemas.microsoft.com/office/drawing/2014/main" id="{DEE1E240-5EEA-7390-2E44-47A05B963505}"/>
              </a:ext>
            </a:extLst>
          </p:cNvPr>
          <p:cNvGrpSpPr/>
          <p:nvPr/>
        </p:nvGrpSpPr>
        <p:grpSpPr>
          <a:xfrm>
            <a:off x="5595121" y="1580246"/>
            <a:ext cx="2297158" cy="4330424"/>
            <a:chOff x="4859623" y="1721318"/>
            <a:chExt cx="2297158" cy="4330424"/>
          </a:xfrm>
        </p:grpSpPr>
        <p:grpSp>
          <p:nvGrpSpPr>
            <p:cNvPr id="21" name="Group 28">
              <a:extLst>
                <a:ext uri="{FF2B5EF4-FFF2-40B4-BE49-F238E27FC236}">
                  <a16:creationId xmlns:a16="http://schemas.microsoft.com/office/drawing/2014/main" id="{9EF211AC-2F82-5C9D-44EB-D0C7FA748A48}"/>
                </a:ext>
              </a:extLst>
            </p:cNvPr>
            <p:cNvGrpSpPr/>
            <p:nvPr/>
          </p:nvGrpSpPr>
          <p:grpSpPr>
            <a:xfrm>
              <a:off x="4859623" y="1721318"/>
              <a:ext cx="2297158" cy="4330424"/>
              <a:chOff x="7024157" y="1170920"/>
              <a:chExt cx="2416111" cy="4554664"/>
            </a:xfrm>
          </p:grpSpPr>
          <p:sp>
            <p:nvSpPr>
              <p:cNvPr id="26" name="Freeform: Shape 24">
                <a:extLst>
                  <a:ext uri="{FF2B5EF4-FFF2-40B4-BE49-F238E27FC236}">
                    <a16:creationId xmlns:a16="http://schemas.microsoft.com/office/drawing/2014/main" id="{7D37DDBA-5B28-6DDF-8061-607C1D82E170}"/>
                  </a:ext>
                </a:extLst>
              </p:cNvPr>
              <p:cNvSpPr/>
              <p:nvPr/>
            </p:nvSpPr>
            <p:spPr>
              <a:xfrm>
                <a:off x="702415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5">
                <a:extLst>
                  <a:ext uri="{FF2B5EF4-FFF2-40B4-BE49-F238E27FC236}">
                    <a16:creationId xmlns:a16="http://schemas.microsoft.com/office/drawing/2014/main" id="{49CA3C64-4693-448A-38E3-80436CD120BD}"/>
                  </a:ext>
                </a:extLst>
              </p:cNvPr>
              <p:cNvSpPr/>
              <p:nvPr/>
            </p:nvSpPr>
            <p:spPr>
              <a:xfrm>
                <a:off x="714541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9219" name="Picture 3">
              <a:extLst>
                <a:ext uri="{FF2B5EF4-FFF2-40B4-BE49-F238E27FC236}">
                  <a16:creationId xmlns:a16="http://schemas.microsoft.com/office/drawing/2014/main" id="{7C35C711-17E8-0DFF-36B3-D675DF9220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5304" y="1821304"/>
              <a:ext cx="2086102" cy="4110445"/>
            </a:xfrm>
            <a:prstGeom prst="roundRect">
              <a:avLst>
                <a:gd name="adj" fmla="val 9362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FA9550FA-96EB-FE6C-8B71-A64B450170AC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FALHAS DE PORTABILIDADE​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1DD8B63B-0B6E-0AD7-F8A5-E9B4B4ECA747}"/>
              </a:ext>
            </a:extLst>
          </p:cNvPr>
          <p:cNvGrpSpPr/>
          <p:nvPr/>
        </p:nvGrpSpPr>
        <p:grpSpPr>
          <a:xfrm>
            <a:off x="2904722" y="1580246"/>
            <a:ext cx="2300239" cy="4336231"/>
            <a:chOff x="2169224" y="1720850"/>
            <a:chExt cx="2300239" cy="4336231"/>
          </a:xfrm>
        </p:grpSpPr>
        <p:grpSp>
          <p:nvGrpSpPr>
            <p:cNvPr id="14" name="Group 27">
              <a:extLst>
                <a:ext uri="{FF2B5EF4-FFF2-40B4-BE49-F238E27FC236}">
                  <a16:creationId xmlns:a16="http://schemas.microsoft.com/office/drawing/2014/main" id="{5918B321-781A-EAB4-E1BB-DA9B76C6DFD2}"/>
                </a:ext>
              </a:extLst>
            </p:cNvPr>
            <p:cNvGrpSpPr/>
            <p:nvPr/>
          </p:nvGrpSpPr>
          <p:grpSpPr>
            <a:xfrm>
              <a:off x="2169224" y="1720850"/>
              <a:ext cx="2300239" cy="4336231"/>
              <a:chOff x="4463837" y="1170920"/>
              <a:chExt cx="2416111" cy="4554664"/>
            </a:xfrm>
          </p:grpSpPr>
          <p:sp>
            <p:nvSpPr>
              <p:cNvPr id="16" name="Freeform: Shape 20">
                <a:extLst>
                  <a:ext uri="{FF2B5EF4-FFF2-40B4-BE49-F238E27FC236}">
                    <a16:creationId xmlns:a16="http://schemas.microsoft.com/office/drawing/2014/main" id="{D2F670A2-9C1F-240B-F304-60703689A93C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21">
                <a:extLst>
                  <a:ext uri="{FF2B5EF4-FFF2-40B4-BE49-F238E27FC236}">
                    <a16:creationId xmlns:a16="http://schemas.microsoft.com/office/drawing/2014/main" id="{A77CFA01-D8B5-21EE-B92A-F72A2E7749EF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9218" name="Picture 2">
              <a:extLst>
                <a:ext uri="{FF2B5EF4-FFF2-40B4-BE49-F238E27FC236}">
                  <a16:creationId xmlns:a16="http://schemas.microsoft.com/office/drawing/2014/main" id="{46F03C8B-1F1F-5080-FA16-C93F886F3C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4662" y="1821303"/>
              <a:ext cx="2087365" cy="4110445"/>
            </a:xfrm>
            <a:prstGeom prst="roundRect">
              <a:avLst>
                <a:gd name="adj" fmla="val 6628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12A76D21-1C65-8A1B-F6C1-09875538A72B}"/>
              </a:ext>
            </a:extLst>
          </p:cNvPr>
          <p:cNvGrpSpPr/>
          <p:nvPr/>
        </p:nvGrpSpPr>
        <p:grpSpPr>
          <a:xfrm>
            <a:off x="8282439" y="1580246"/>
            <a:ext cx="2300238" cy="4328794"/>
            <a:chOff x="7546941" y="1720850"/>
            <a:chExt cx="2300238" cy="4328794"/>
          </a:xfrm>
        </p:grpSpPr>
        <p:pic>
          <p:nvPicPr>
            <p:cNvPr id="9" name="Graphic 82">
              <a:extLst>
                <a:ext uri="{FF2B5EF4-FFF2-40B4-BE49-F238E27FC236}">
                  <a16:creationId xmlns:a16="http://schemas.microsoft.com/office/drawing/2014/main" id="{7726C84C-1249-3073-DBEC-56DF57FA31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546941" y="1720850"/>
              <a:ext cx="2300238" cy="4328794"/>
            </a:xfrm>
            <a:prstGeom prst="rect">
              <a:avLst/>
            </a:prstGeom>
          </p:spPr>
        </p:pic>
        <p:pic>
          <p:nvPicPr>
            <p:cNvPr id="9220" name="Picture 4">
              <a:extLst>
                <a:ext uri="{FF2B5EF4-FFF2-40B4-BE49-F238E27FC236}">
                  <a16:creationId xmlns:a16="http://schemas.microsoft.com/office/drawing/2014/main" id="{E0C5BDCE-5E13-86E9-52F6-07CF67F000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7116" y="1844086"/>
              <a:ext cx="2099889" cy="4087662"/>
            </a:xfrm>
            <a:prstGeom prst="roundRect">
              <a:avLst>
                <a:gd name="adj" fmla="val 8049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1" name="Google Shape;675;p46">
            <a:extLst>
              <a:ext uri="{FF2B5EF4-FFF2-40B4-BE49-F238E27FC236}">
                <a16:creationId xmlns:a16="http://schemas.microsoft.com/office/drawing/2014/main" id="{CF62ED8C-24A8-1F8E-A463-881549EF8B00}"/>
              </a:ext>
            </a:extLst>
          </p:cNvPr>
          <p:cNvSpPr txBox="1"/>
          <p:nvPr/>
        </p:nvSpPr>
        <p:spPr>
          <a:xfrm>
            <a:off x="2816924" y="5984500"/>
            <a:ext cx="230023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BR" sz="2000" b="1" dirty="0">
                <a:solidFill>
                  <a:srgbClr val="DA291C"/>
                </a:solidFill>
                <a:cs typeface="Segoe UI" panose="020B0502040204020203" pitchFamily="34" charset="0"/>
              </a:rPr>
              <a:t>DDD Divergente​</a:t>
            </a:r>
          </a:p>
        </p:txBody>
      </p:sp>
      <p:sp>
        <p:nvSpPr>
          <p:cNvPr id="42" name="Google Shape;675;p46">
            <a:extLst>
              <a:ext uri="{FF2B5EF4-FFF2-40B4-BE49-F238E27FC236}">
                <a16:creationId xmlns:a16="http://schemas.microsoft.com/office/drawing/2014/main" id="{A2710D60-1D15-7787-CDB9-D79DA8A7FCB8}"/>
              </a:ext>
            </a:extLst>
          </p:cNvPr>
          <p:cNvSpPr txBox="1"/>
          <p:nvPr/>
        </p:nvSpPr>
        <p:spPr>
          <a:xfrm>
            <a:off x="5595121" y="5984500"/>
            <a:ext cx="22971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BR" sz="2000" b="1" dirty="0">
                <a:solidFill>
                  <a:srgbClr val="DA291C"/>
                </a:solidFill>
                <a:cs typeface="Segoe UI" panose="020B0502040204020203" pitchFamily="34" charset="0"/>
              </a:rPr>
              <a:t>Número Claro​</a:t>
            </a:r>
          </a:p>
        </p:txBody>
      </p:sp>
      <p:sp>
        <p:nvSpPr>
          <p:cNvPr id="43" name="Google Shape;675;p46">
            <a:extLst>
              <a:ext uri="{FF2B5EF4-FFF2-40B4-BE49-F238E27FC236}">
                <a16:creationId xmlns:a16="http://schemas.microsoft.com/office/drawing/2014/main" id="{8BC2FA30-DF0C-BD38-DF23-94D2BD144A4D}"/>
              </a:ext>
            </a:extLst>
          </p:cNvPr>
          <p:cNvSpPr txBox="1"/>
          <p:nvPr/>
        </p:nvSpPr>
        <p:spPr>
          <a:xfrm>
            <a:off x="8282438" y="5984500"/>
            <a:ext cx="22971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pt-BR" sz="2000" b="1" dirty="0">
                <a:solidFill>
                  <a:srgbClr val="DA291C"/>
                </a:solidFill>
                <a:cs typeface="Segoe UI" panose="020B0502040204020203" pitchFamily="34" charset="0"/>
              </a:rPr>
              <a:t>Já em andamento​</a:t>
            </a:r>
          </a:p>
        </p:txBody>
      </p:sp>
      <p:sp>
        <p:nvSpPr>
          <p:cNvPr id="3" name="Retângulo: Único Canto Recortado 2">
            <a:extLst>
              <a:ext uri="{FF2B5EF4-FFF2-40B4-BE49-F238E27FC236}">
                <a16:creationId xmlns:a16="http://schemas.microsoft.com/office/drawing/2014/main" id="{28BABF78-711D-8D05-9E00-54B0B747DA68}"/>
              </a:ext>
            </a:extLst>
          </p:cNvPr>
          <p:cNvSpPr/>
          <p:nvPr/>
        </p:nvSpPr>
        <p:spPr>
          <a:xfrm>
            <a:off x="119739" y="2646447"/>
            <a:ext cx="2665244" cy="1935172"/>
          </a:xfrm>
          <a:prstGeom prst="snip1Rect">
            <a:avLst>
              <a:gd name="adj" fmla="val 29123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1600" b="1" dirty="0"/>
              <a:t>As falhas podem ocorrer caso o sistema identifique inconsistência ao ser solicitada a portabilidade.</a:t>
            </a:r>
          </a:p>
          <a:p>
            <a:pPr algn="ctr"/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9511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030ED-9B49-D095-0FD4-7AE48D8FA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Agrupar 12"/>
          <p:cNvGrpSpPr/>
          <p:nvPr/>
        </p:nvGrpSpPr>
        <p:grpSpPr>
          <a:xfrm>
            <a:off x="4612010" y="2155170"/>
            <a:ext cx="2308409" cy="4351633"/>
            <a:chOff x="4612010" y="2155170"/>
            <a:chExt cx="2308409" cy="4351633"/>
          </a:xfrm>
        </p:grpSpPr>
        <p:grpSp>
          <p:nvGrpSpPr>
            <p:cNvPr id="2" name="Agrupar 1"/>
            <p:cNvGrpSpPr/>
            <p:nvPr/>
          </p:nvGrpSpPr>
          <p:grpSpPr>
            <a:xfrm>
              <a:off x="4612010" y="2155170"/>
              <a:ext cx="2308409" cy="4351633"/>
              <a:chOff x="4612010" y="2155170"/>
              <a:chExt cx="2308409" cy="4351633"/>
            </a:xfrm>
          </p:grpSpPr>
          <p:grpSp>
            <p:nvGrpSpPr>
              <p:cNvPr id="48" name="Group 27">
                <a:extLst>
                  <a:ext uri="{FF2B5EF4-FFF2-40B4-BE49-F238E27FC236}">
                    <a16:creationId xmlns:a16="http://schemas.microsoft.com/office/drawing/2014/main" id="{8CF9DBEB-C342-D650-E322-0C12EBF7EDD4}"/>
                  </a:ext>
                </a:extLst>
              </p:cNvPr>
              <p:cNvGrpSpPr/>
              <p:nvPr/>
            </p:nvGrpSpPr>
            <p:grpSpPr>
              <a:xfrm>
                <a:off x="4612010" y="2155170"/>
                <a:ext cx="2308409" cy="4351633"/>
                <a:chOff x="4463837" y="1170920"/>
                <a:chExt cx="2416111" cy="4554664"/>
              </a:xfrm>
            </p:grpSpPr>
            <p:sp>
              <p:nvSpPr>
                <p:cNvPr id="49" name="Freeform: Shape 20">
                  <a:extLst>
                    <a:ext uri="{FF2B5EF4-FFF2-40B4-BE49-F238E27FC236}">
                      <a16:creationId xmlns:a16="http://schemas.microsoft.com/office/drawing/2014/main" id="{08CF8C91-A187-C949-4C7D-404F07009BDB}"/>
                    </a:ext>
                  </a:extLst>
                </p:cNvPr>
                <p:cNvSpPr/>
                <p:nvPr/>
              </p:nvSpPr>
              <p:spPr>
                <a:xfrm>
                  <a:off x="446383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: Shape 21">
                  <a:extLst>
                    <a:ext uri="{FF2B5EF4-FFF2-40B4-BE49-F238E27FC236}">
                      <a16:creationId xmlns:a16="http://schemas.microsoft.com/office/drawing/2014/main" id="{D4238E6D-85D1-3F88-CB15-B0B98E7DE33F}"/>
                    </a:ext>
                  </a:extLst>
                </p:cNvPr>
                <p:cNvSpPr/>
                <p:nvPr/>
              </p:nvSpPr>
              <p:spPr>
                <a:xfrm>
                  <a:off x="458509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45" name="Picture 297803628" descr="Interface gráfica do usuário, Aplicativo&#10;&#10;Descrição gerada automaticamente">
                <a:extLst>
                  <a:ext uri="{FF2B5EF4-FFF2-40B4-BE49-F238E27FC236}">
                    <a16:creationId xmlns:a16="http://schemas.microsoft.com/office/drawing/2014/main" id="{65132396-2848-E3D7-ED16-B600AF0E75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44" t="355" r="5444" b="355"/>
              <a:stretch/>
            </p:blipFill>
            <p:spPr>
              <a:xfrm>
                <a:off x="4724400" y="2260601"/>
                <a:ext cx="2083630" cy="41292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</p:grpSp>
        <p:sp>
          <p:nvSpPr>
            <p:cNvPr id="52" name="Seta: para a Direita 51">
              <a:extLst>
                <a:ext uri="{FF2B5EF4-FFF2-40B4-BE49-F238E27FC236}">
                  <a16:creationId xmlns:a16="http://schemas.microsoft.com/office/drawing/2014/main" id="{51493B24-A001-3AC6-F966-E8931CEBFC93}"/>
                </a:ext>
              </a:extLst>
            </p:cNvPr>
            <p:cNvSpPr/>
            <p:nvPr/>
          </p:nvSpPr>
          <p:spPr>
            <a:xfrm>
              <a:off x="6185605" y="6036569"/>
              <a:ext cx="375427" cy="169257"/>
            </a:xfrm>
            <a:prstGeom prst="rightArrow">
              <a:avLst/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</p:grpSp>
      <p:grpSp>
        <p:nvGrpSpPr>
          <p:cNvPr id="3" name="Agrupar 2"/>
          <p:cNvGrpSpPr/>
          <p:nvPr/>
        </p:nvGrpSpPr>
        <p:grpSpPr>
          <a:xfrm>
            <a:off x="9523841" y="2115023"/>
            <a:ext cx="2308409" cy="4351633"/>
            <a:chOff x="9523841" y="2115023"/>
            <a:chExt cx="2308409" cy="4351633"/>
          </a:xfrm>
        </p:grpSpPr>
        <p:grpSp>
          <p:nvGrpSpPr>
            <p:cNvPr id="24" name="Group 27">
              <a:extLst>
                <a:ext uri="{FF2B5EF4-FFF2-40B4-BE49-F238E27FC236}">
                  <a16:creationId xmlns:a16="http://schemas.microsoft.com/office/drawing/2014/main" id="{40E4FF89-4789-BDA6-BCC1-4C0E7FEB0FBE}"/>
                </a:ext>
              </a:extLst>
            </p:cNvPr>
            <p:cNvGrpSpPr/>
            <p:nvPr/>
          </p:nvGrpSpPr>
          <p:grpSpPr>
            <a:xfrm>
              <a:off x="9523841" y="2115023"/>
              <a:ext cx="2308409" cy="4351633"/>
              <a:chOff x="4463837" y="1170920"/>
              <a:chExt cx="2416111" cy="4554664"/>
            </a:xfrm>
          </p:grpSpPr>
          <p:sp>
            <p:nvSpPr>
              <p:cNvPr id="26" name="Freeform: Shape 20">
                <a:extLst>
                  <a:ext uri="{FF2B5EF4-FFF2-40B4-BE49-F238E27FC236}">
                    <a16:creationId xmlns:a16="http://schemas.microsoft.com/office/drawing/2014/main" id="{72BA0816-0E71-1CBC-0CEF-2664840F3E12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1">
                <a:extLst>
                  <a:ext uri="{FF2B5EF4-FFF2-40B4-BE49-F238E27FC236}">
                    <a16:creationId xmlns:a16="http://schemas.microsoft.com/office/drawing/2014/main" id="{2C072CFA-D457-27C3-4389-26C90F7905BD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42" name="Imagem 41" descr="Interface gráfica do usuário, Texto, Aplicativo&#10;&#10;Descrição gerada automaticamente">
              <a:extLst>
                <a:ext uri="{FF2B5EF4-FFF2-40B4-BE49-F238E27FC236}">
                  <a16:creationId xmlns:a16="http://schemas.microsoft.com/office/drawing/2014/main" id="{DBCCD9F3-60DE-D7B2-F9C3-4196638082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759" r="1900"/>
            <a:stretch/>
          </p:blipFill>
          <p:spPr>
            <a:xfrm>
              <a:off x="9635934" y="2236877"/>
              <a:ext cx="2086166" cy="410792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FC336D15-EBAE-41B0-A8C0-EA6760FDE278}"/>
              </a:ext>
            </a:extLst>
          </p:cNvPr>
          <p:cNvGrpSpPr/>
          <p:nvPr/>
        </p:nvGrpSpPr>
        <p:grpSpPr>
          <a:xfrm>
            <a:off x="0" y="3152691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7711884B-9BB2-C3BA-840E-4A22E8C3F8DD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9E39C467-E726-2AF8-F2F3-9667CF723D35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2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18D1588F-D8CD-EA15-F26C-1D6B5D7B4EDF}"/>
              </a:ext>
            </a:extLst>
          </p:cNvPr>
          <p:cNvSpPr/>
          <p:nvPr/>
        </p:nvSpPr>
        <p:spPr>
          <a:xfrm>
            <a:off x="1502667" y="941523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PORTABILIDADE PARA CLIENTE DA BASE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449F6386-86FF-9C22-918E-0971F60CD697}"/>
              </a:ext>
            </a:extLst>
          </p:cNvPr>
          <p:cNvGrpSpPr/>
          <p:nvPr/>
        </p:nvGrpSpPr>
        <p:grpSpPr>
          <a:xfrm>
            <a:off x="2688" y="2088632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E0E22F71-D00A-B06B-10B5-0653B1F83BE6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5A6FB1CF-35FB-109F-B8B7-2B10CD2E10AF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8B78B0DC-C98E-2288-0613-8C1FB62336CA}"/>
              </a:ext>
            </a:extLst>
          </p:cNvPr>
          <p:cNvGrpSpPr/>
          <p:nvPr/>
        </p:nvGrpSpPr>
        <p:grpSpPr>
          <a:xfrm>
            <a:off x="10416036" y="1766132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684A3B45-1FDD-9FA1-4C29-8ECFA22BB377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EFEB92BB-80A9-1523-CBED-FE84C71694E9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3FB23208-27AE-A6BE-D93D-D7233B9E0E1F}"/>
              </a:ext>
            </a:extLst>
          </p:cNvPr>
          <p:cNvSpPr txBox="1"/>
          <p:nvPr/>
        </p:nvSpPr>
        <p:spPr>
          <a:xfrm>
            <a:off x="1168718" y="2210408"/>
            <a:ext cx="2861538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</a:pPr>
            <a:r>
              <a:rPr lang="pt-BR" sz="1600" dirty="0">
                <a:solidFill>
                  <a:srgbClr val="000000"/>
                </a:solidFill>
                <a:effectLst/>
                <a:latin typeface="AMX" pitchFamily="2" charset="0"/>
                <a:ea typeface="Calibri" panose="020F0502020204030204" pitchFamily="34" charset="0"/>
                <a:cs typeface="Calibri" panose="020F0502020204030204" pitchFamily="34" charset="0"/>
              </a:rPr>
              <a:t>Na barra de navegação clique em “</a:t>
            </a:r>
            <a:r>
              <a:rPr lang="pt-BR" sz="1600" dirty="0">
                <a:solidFill>
                  <a:srgbClr val="000000"/>
                </a:solidFill>
                <a:latin typeface="AMX" pitchFamily="2" charset="0"/>
                <a:ea typeface="Calibri" panose="020F0502020204030204" pitchFamily="34" charset="0"/>
                <a:cs typeface="Calibri" panose="020F0502020204030204" pitchFamily="34" charset="0"/>
              </a:rPr>
              <a:t>Menu”.</a:t>
            </a:r>
            <a:endParaRPr lang="pt-BR" sz="1600" dirty="0">
              <a:effectLst/>
              <a:latin typeface="AMX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3C6DD4D0-DA6C-2CB9-71CC-DAFC94B1FE0D}"/>
              </a:ext>
            </a:extLst>
          </p:cNvPr>
          <p:cNvSpPr txBox="1"/>
          <p:nvPr/>
        </p:nvSpPr>
        <p:spPr>
          <a:xfrm>
            <a:off x="1063949" y="3226183"/>
            <a:ext cx="3284887" cy="636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00"/>
              </a:spcAft>
            </a:pPr>
            <a:r>
              <a:rPr lang="pt-BR" sz="1600" dirty="0">
                <a:solidFill>
                  <a:srgbClr val="000000"/>
                </a:solidFill>
                <a:latin typeface="AMX" pitchFamily="2" charset="0"/>
                <a:ea typeface="Calibri" panose="020F0502020204030204" pitchFamily="34" charset="0"/>
                <a:cs typeface="Calibri" panose="020F0502020204030204" pitchFamily="34" charset="0"/>
              </a:rPr>
              <a:t>Selecione a opção “Portabilidade” e </a:t>
            </a:r>
            <a:r>
              <a:rPr lang="pt-BR" sz="1600" dirty="0">
                <a:solidFill>
                  <a:srgbClr val="000000"/>
                </a:solidFill>
                <a:effectLst/>
                <a:latin typeface="AMX" pitchFamily="2" charset="0"/>
                <a:ea typeface="Calibri" panose="020F0502020204030204" pitchFamily="34" charset="0"/>
                <a:cs typeface="Calibri" panose="020F0502020204030204" pitchFamily="34" charset="0"/>
              </a:rPr>
              <a:t>Preencha o número desejado;</a:t>
            </a:r>
            <a:endParaRPr lang="pt-BR" sz="1600" dirty="0">
              <a:effectLst/>
              <a:latin typeface="AMX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550C7298-BD4E-3B96-5CFE-A5DBB723F7DA}"/>
              </a:ext>
            </a:extLst>
          </p:cNvPr>
          <p:cNvGrpSpPr/>
          <p:nvPr/>
        </p:nvGrpSpPr>
        <p:grpSpPr>
          <a:xfrm>
            <a:off x="5490780" y="1766132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8478BF7A-46C7-63C2-0108-5D025F07D4F6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1973CDFE-4387-58FB-60A7-679B30370B42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7" name="Agrupar 6"/>
          <p:cNvGrpSpPr/>
          <p:nvPr/>
        </p:nvGrpSpPr>
        <p:grpSpPr>
          <a:xfrm>
            <a:off x="6953161" y="2115023"/>
            <a:ext cx="2423883" cy="4351633"/>
            <a:chOff x="6953161" y="2115023"/>
            <a:chExt cx="2423883" cy="4351633"/>
          </a:xfrm>
        </p:grpSpPr>
        <p:grpSp>
          <p:nvGrpSpPr>
            <p:cNvPr id="4" name="Agrupar 3"/>
            <p:cNvGrpSpPr/>
            <p:nvPr/>
          </p:nvGrpSpPr>
          <p:grpSpPr>
            <a:xfrm>
              <a:off x="7068635" y="2115023"/>
              <a:ext cx="2308409" cy="4351633"/>
              <a:chOff x="7068635" y="2115023"/>
              <a:chExt cx="2308409" cy="4351633"/>
            </a:xfrm>
          </p:grpSpPr>
          <p:grpSp>
            <p:nvGrpSpPr>
              <p:cNvPr id="15" name="Group 27">
                <a:extLst>
                  <a:ext uri="{FF2B5EF4-FFF2-40B4-BE49-F238E27FC236}">
                    <a16:creationId xmlns:a16="http://schemas.microsoft.com/office/drawing/2014/main" id="{8A437918-27C1-E909-8F4F-785232A7A599}"/>
                  </a:ext>
                </a:extLst>
              </p:cNvPr>
              <p:cNvGrpSpPr/>
              <p:nvPr/>
            </p:nvGrpSpPr>
            <p:grpSpPr>
              <a:xfrm>
                <a:off x="7068635" y="2115023"/>
                <a:ext cx="2308409" cy="4351633"/>
                <a:chOff x="4463837" y="1170920"/>
                <a:chExt cx="2416111" cy="4554664"/>
              </a:xfrm>
            </p:grpSpPr>
            <p:sp>
              <p:nvSpPr>
                <p:cNvPr id="17" name="Freeform: Shape 20">
                  <a:extLst>
                    <a:ext uri="{FF2B5EF4-FFF2-40B4-BE49-F238E27FC236}">
                      <a16:creationId xmlns:a16="http://schemas.microsoft.com/office/drawing/2014/main" id="{601681B7-4CCC-07D4-A5B0-5379A73D48CC}"/>
                    </a:ext>
                  </a:extLst>
                </p:cNvPr>
                <p:cNvSpPr/>
                <p:nvPr/>
              </p:nvSpPr>
              <p:spPr>
                <a:xfrm>
                  <a:off x="446383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: Shape 21">
                  <a:extLst>
                    <a:ext uri="{FF2B5EF4-FFF2-40B4-BE49-F238E27FC236}">
                      <a16:creationId xmlns:a16="http://schemas.microsoft.com/office/drawing/2014/main" id="{CA55B2A4-9549-BCE6-DD15-92B117206A83}"/>
                    </a:ext>
                  </a:extLst>
                </p:cNvPr>
                <p:cNvSpPr/>
                <p:nvPr/>
              </p:nvSpPr>
              <p:spPr>
                <a:xfrm>
                  <a:off x="458509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33" name="Imagem 32" descr="Interface gráfica do usuário, Aplicativo&#10;&#10;Descrição gerada automaticamente">
                <a:extLst>
                  <a:ext uri="{FF2B5EF4-FFF2-40B4-BE49-F238E27FC236}">
                    <a16:creationId xmlns:a16="http://schemas.microsoft.com/office/drawing/2014/main" id="{9E6A73B6-D937-FFB9-A77A-9960614F6F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755" t="3705" r="2755" b="2823"/>
              <a:stretch/>
            </p:blipFill>
            <p:spPr>
              <a:xfrm>
                <a:off x="7201648" y="2235201"/>
                <a:ext cx="2031251" cy="4109044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</p:grpSp>
        <p:sp>
          <p:nvSpPr>
            <p:cNvPr id="53" name="Seta: para a Direita 52">
              <a:extLst>
                <a:ext uri="{FF2B5EF4-FFF2-40B4-BE49-F238E27FC236}">
                  <a16:creationId xmlns:a16="http://schemas.microsoft.com/office/drawing/2014/main" id="{DF62D306-64A1-CBC1-BD81-D6C6FCBF296E}"/>
                </a:ext>
              </a:extLst>
            </p:cNvPr>
            <p:cNvSpPr/>
            <p:nvPr/>
          </p:nvSpPr>
          <p:spPr>
            <a:xfrm>
              <a:off x="6953161" y="3264843"/>
              <a:ext cx="375427" cy="169257"/>
            </a:xfrm>
            <a:prstGeom prst="rightArrow">
              <a:avLst/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</p:grpSp>
      <p:sp>
        <p:nvSpPr>
          <p:cNvPr id="51" name="Retângulo: Único Canto Recortado 4">
            <a:extLst>
              <a:ext uri="{FF2B5EF4-FFF2-40B4-BE49-F238E27FC236}">
                <a16:creationId xmlns:a16="http://schemas.microsoft.com/office/drawing/2014/main" id="{AEC838E5-ECB6-7416-FF0E-E4DF0974CD19}"/>
              </a:ext>
            </a:extLst>
          </p:cNvPr>
          <p:cNvSpPr/>
          <p:nvPr/>
        </p:nvSpPr>
        <p:spPr>
          <a:xfrm>
            <a:off x="-2944" y="5725575"/>
            <a:ext cx="4337921" cy="1149058"/>
          </a:xfrm>
          <a:prstGeom prst="snip1Rect">
            <a:avLst>
              <a:gd name="adj" fmla="val 3775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4176B55F-2F0D-886A-2E23-BCB5675E20F3}"/>
              </a:ext>
            </a:extLst>
          </p:cNvPr>
          <p:cNvSpPr txBox="1"/>
          <p:nvPr/>
        </p:nvSpPr>
        <p:spPr>
          <a:xfrm>
            <a:off x="309715" y="5970919"/>
            <a:ext cx="3500285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1600" b="1" dirty="0">
                <a:cs typeface="Segoe UI" panose="020B0502040204020203" pitchFamily="34" charset="0"/>
              </a:rPr>
              <a:t>Atenção:</a:t>
            </a:r>
            <a:r>
              <a:rPr lang="pt-BR" sz="1600" i="1" dirty="0">
                <a:cs typeface="Segoe UI" panose="020B0502040204020203" pitchFamily="34" charset="0"/>
                <a:sym typeface="Quattrocento Sans"/>
              </a:rPr>
              <a:t> </a:t>
            </a:r>
            <a:r>
              <a:rPr lang="pt-BR" sz="1600" dirty="0">
                <a:effectLst/>
                <a:latin typeface="AMX" pitchFamily="2" charset="0"/>
                <a:ea typeface="Calibri" panose="020F0502020204030204" pitchFamily="34" charset="0"/>
                <a:cs typeface="Calibri" panose="020F0502020204030204" pitchFamily="34" charset="0"/>
              </a:rPr>
              <a:t>Importante responder SIM a solicitação de portabilidade.</a:t>
            </a:r>
            <a:endParaRPr lang="pt-BR" sz="1600" dirty="0">
              <a:effectLst/>
              <a:latin typeface="AMX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68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1" grpId="0" animBg="1"/>
      <p:bldP spid="5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25006-4E1B-65DA-1D4E-9438DEEF3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Agrupar 60">
            <a:extLst>
              <a:ext uri="{FF2B5EF4-FFF2-40B4-BE49-F238E27FC236}">
                <a16:creationId xmlns:a16="http://schemas.microsoft.com/office/drawing/2014/main" id="{EFC7B45A-B6B6-8EFD-3A9E-46D47DBB0FB9}"/>
              </a:ext>
            </a:extLst>
          </p:cNvPr>
          <p:cNvGrpSpPr/>
          <p:nvPr/>
        </p:nvGrpSpPr>
        <p:grpSpPr>
          <a:xfrm>
            <a:off x="0" y="3148534"/>
            <a:ext cx="1080040" cy="646867"/>
            <a:chOff x="-13895" y="4495818"/>
            <a:chExt cx="1080040" cy="646867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7B9A58D7-8751-3E56-E83D-A6736B1B716C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58B76EFB-E57E-7EE6-4598-23EBADB37B29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A291C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4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FE011C16-9787-A5BC-E673-95E33614657F}"/>
              </a:ext>
            </a:extLst>
          </p:cNvPr>
          <p:cNvSpPr/>
          <p:nvPr/>
        </p:nvSpPr>
        <p:spPr>
          <a:xfrm>
            <a:off x="1502667" y="941523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dirty="0">
                <a:latin typeface="+mj-lt"/>
                <a:cs typeface="Segoe UI" panose="020B0502040204020203" pitchFamily="34" charset="0"/>
                <a:sym typeface="Quattrocento Sans"/>
              </a:rPr>
              <a:t>PORTABILIDADE PARA CLIENTE DA BASE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6469B05D-2A7D-0925-F44A-A9D15EF1D28D}"/>
              </a:ext>
            </a:extLst>
          </p:cNvPr>
          <p:cNvGrpSpPr/>
          <p:nvPr/>
        </p:nvGrpSpPr>
        <p:grpSpPr>
          <a:xfrm>
            <a:off x="2688" y="2084475"/>
            <a:ext cx="1080040" cy="646294"/>
            <a:chOff x="-11207" y="2145748"/>
            <a:chExt cx="1080040" cy="646294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1"/>
            <a:tileRect/>
          </a:gradFill>
        </p:grpSpPr>
        <p:sp>
          <p:nvSpPr>
            <p:cNvPr id="8" name="Retângulo: Cantos Superiores Arredondados 7">
              <a:extLst>
                <a:ext uri="{FF2B5EF4-FFF2-40B4-BE49-F238E27FC236}">
                  <a16:creationId xmlns:a16="http://schemas.microsoft.com/office/drawing/2014/main" id="{F723D404-9219-E3C6-CEA4-74D3987977D3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DA291C"/>
                </a:solidFill>
              </a:endParaRPr>
            </a:p>
          </p:txBody>
        </p:sp>
        <p:sp>
          <p:nvSpPr>
            <p:cNvPr id="11" name="Google Shape;675;p46">
              <a:extLst>
                <a:ext uri="{FF2B5EF4-FFF2-40B4-BE49-F238E27FC236}">
                  <a16:creationId xmlns:a16="http://schemas.microsoft.com/office/drawing/2014/main" id="{06F7BB62-1A31-A914-13F5-CCDA59B49622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36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5" name="Retângulo: Único Canto Recortado 4">
            <a:extLst>
              <a:ext uri="{FF2B5EF4-FFF2-40B4-BE49-F238E27FC236}">
                <a16:creationId xmlns:a16="http://schemas.microsoft.com/office/drawing/2014/main" id="{AEC838E5-ECB6-7416-FF0E-E4DF0974CD19}"/>
              </a:ext>
            </a:extLst>
          </p:cNvPr>
          <p:cNvSpPr/>
          <p:nvPr/>
        </p:nvSpPr>
        <p:spPr>
          <a:xfrm>
            <a:off x="-2944" y="5725575"/>
            <a:ext cx="4337921" cy="1149058"/>
          </a:xfrm>
          <a:prstGeom prst="snip1Rect">
            <a:avLst>
              <a:gd name="adj" fmla="val 3775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C5177232-2CDD-8C20-5A44-3F92CB001164}"/>
              </a:ext>
            </a:extLst>
          </p:cNvPr>
          <p:cNvSpPr txBox="1"/>
          <p:nvPr/>
        </p:nvSpPr>
        <p:spPr>
          <a:xfrm>
            <a:off x="1198576" y="2126959"/>
            <a:ext cx="43379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pt-BR" sz="1600" dirty="0"/>
              <a:t>Verifique o status da Portabilidade, clicando novamente no Menu;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515517F6-1623-3EFC-644D-5C441E255367}"/>
              </a:ext>
            </a:extLst>
          </p:cNvPr>
          <p:cNvSpPr txBox="1"/>
          <p:nvPr/>
        </p:nvSpPr>
        <p:spPr>
          <a:xfrm>
            <a:off x="1195888" y="3185218"/>
            <a:ext cx="34350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pt-BR" sz="1600" dirty="0"/>
              <a:t>Clique em “Portabilidade” para acompanhar o status.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4176B55F-2F0D-886A-2E23-BCB5675E20F3}"/>
              </a:ext>
            </a:extLst>
          </p:cNvPr>
          <p:cNvSpPr txBox="1"/>
          <p:nvPr/>
        </p:nvSpPr>
        <p:spPr>
          <a:xfrm>
            <a:off x="309715" y="5970919"/>
            <a:ext cx="3500285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1600" b="1" dirty="0">
                <a:cs typeface="Segoe UI" panose="020B0502040204020203" pitchFamily="34" charset="0"/>
              </a:rPr>
              <a:t>Atenção:</a:t>
            </a:r>
            <a:r>
              <a:rPr lang="pt-BR" sz="1600" i="1" dirty="0">
                <a:cs typeface="Segoe UI" panose="020B0502040204020203" pitchFamily="34" charset="0"/>
                <a:sym typeface="Quattrocento Sans"/>
              </a:rPr>
              <a:t> </a:t>
            </a:r>
            <a:r>
              <a:rPr lang="pt-BR" sz="1600" dirty="0">
                <a:effectLst/>
                <a:latin typeface="AMX" pitchFamily="2" charset="0"/>
                <a:ea typeface="Calibri" panose="020F0502020204030204" pitchFamily="34" charset="0"/>
                <a:cs typeface="Calibri" panose="020F0502020204030204" pitchFamily="34" charset="0"/>
              </a:rPr>
              <a:t>Importante responder SIM a solicitação de portabilidade.</a:t>
            </a:r>
            <a:endParaRPr lang="pt-BR" sz="1600" dirty="0">
              <a:effectLst/>
              <a:latin typeface="AMX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4" name="Agrupar 13"/>
          <p:cNvGrpSpPr/>
          <p:nvPr/>
        </p:nvGrpSpPr>
        <p:grpSpPr>
          <a:xfrm>
            <a:off x="6576609" y="2076923"/>
            <a:ext cx="2308409" cy="4351633"/>
            <a:chOff x="6576609" y="2076923"/>
            <a:chExt cx="2308409" cy="4351633"/>
          </a:xfrm>
        </p:grpSpPr>
        <p:grpSp>
          <p:nvGrpSpPr>
            <p:cNvPr id="15" name="Group 27">
              <a:extLst>
                <a:ext uri="{FF2B5EF4-FFF2-40B4-BE49-F238E27FC236}">
                  <a16:creationId xmlns:a16="http://schemas.microsoft.com/office/drawing/2014/main" id="{C0F82378-2ADC-ECD5-70A6-3758408F5558}"/>
                </a:ext>
              </a:extLst>
            </p:cNvPr>
            <p:cNvGrpSpPr/>
            <p:nvPr/>
          </p:nvGrpSpPr>
          <p:grpSpPr>
            <a:xfrm>
              <a:off x="6576609" y="2076923"/>
              <a:ext cx="2308409" cy="4351633"/>
              <a:chOff x="4463837" y="1170920"/>
              <a:chExt cx="2416111" cy="4554664"/>
            </a:xfrm>
          </p:grpSpPr>
          <p:sp>
            <p:nvSpPr>
              <p:cNvPr id="17" name="Freeform: Shape 20">
                <a:extLst>
                  <a:ext uri="{FF2B5EF4-FFF2-40B4-BE49-F238E27FC236}">
                    <a16:creationId xmlns:a16="http://schemas.microsoft.com/office/drawing/2014/main" id="{65803064-9E5C-5F8B-5712-D76E828B7065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21">
                <a:extLst>
                  <a:ext uri="{FF2B5EF4-FFF2-40B4-BE49-F238E27FC236}">
                    <a16:creationId xmlns:a16="http://schemas.microsoft.com/office/drawing/2014/main" id="{85CF191C-1BB7-7C1E-7CAE-0B8F55AA5881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" name="Picture 297803628" descr="Interface gráfica do usuário, Aplicativo&#10;&#10;Descrição gerada automaticamente">
              <a:extLst>
                <a:ext uri="{FF2B5EF4-FFF2-40B4-BE49-F238E27FC236}">
                  <a16:creationId xmlns:a16="http://schemas.microsoft.com/office/drawing/2014/main" id="{1CFFEB34-0DCB-9D99-49FD-7849B98A26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3" t="1277" r="6363"/>
            <a:stretch/>
          </p:blipFill>
          <p:spPr>
            <a:xfrm>
              <a:off x="6705600" y="2197099"/>
              <a:ext cx="2042598" cy="41096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BCAC33B6-5D97-BBA0-5F7E-C090B39A96B5}"/>
              </a:ext>
            </a:extLst>
          </p:cNvPr>
          <p:cNvGrpSpPr/>
          <p:nvPr/>
        </p:nvGrpSpPr>
        <p:grpSpPr>
          <a:xfrm>
            <a:off x="7484918" y="1737395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21727160-24D1-041F-7D5D-BEB3D35245C1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CA508D84-A61B-616D-7FCA-56D129738337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16" name="Agrupar 15"/>
          <p:cNvGrpSpPr/>
          <p:nvPr/>
        </p:nvGrpSpPr>
        <p:grpSpPr>
          <a:xfrm>
            <a:off x="9120715" y="2076923"/>
            <a:ext cx="2308409" cy="4351633"/>
            <a:chOff x="9120715" y="2076923"/>
            <a:chExt cx="2308409" cy="4351633"/>
          </a:xfrm>
        </p:grpSpPr>
        <p:grpSp>
          <p:nvGrpSpPr>
            <p:cNvPr id="24" name="Group 27">
              <a:extLst>
                <a:ext uri="{FF2B5EF4-FFF2-40B4-BE49-F238E27FC236}">
                  <a16:creationId xmlns:a16="http://schemas.microsoft.com/office/drawing/2014/main" id="{9654F1E5-C08E-5D27-2E8F-CCE1576E399B}"/>
                </a:ext>
              </a:extLst>
            </p:cNvPr>
            <p:cNvGrpSpPr/>
            <p:nvPr/>
          </p:nvGrpSpPr>
          <p:grpSpPr>
            <a:xfrm>
              <a:off x="9120715" y="2076923"/>
              <a:ext cx="2308409" cy="4351633"/>
              <a:chOff x="4463837" y="1170920"/>
              <a:chExt cx="2416111" cy="4554664"/>
            </a:xfrm>
          </p:grpSpPr>
          <p:sp>
            <p:nvSpPr>
              <p:cNvPr id="26" name="Freeform: Shape 20">
                <a:extLst>
                  <a:ext uri="{FF2B5EF4-FFF2-40B4-BE49-F238E27FC236}">
                    <a16:creationId xmlns:a16="http://schemas.microsoft.com/office/drawing/2014/main" id="{B42DC933-D83C-73B0-B7D3-E406F9A69F11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1">
                <a:extLst>
                  <a:ext uri="{FF2B5EF4-FFF2-40B4-BE49-F238E27FC236}">
                    <a16:creationId xmlns:a16="http://schemas.microsoft.com/office/drawing/2014/main" id="{71972C73-60F7-0C89-64B1-16B020C27782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4" name="Imagem 3" descr="Interface gráfica do usuário, Aplicativo&#10;&#10;Descrição gerada automaticamente">
              <a:extLst>
                <a:ext uri="{FF2B5EF4-FFF2-40B4-BE49-F238E27FC236}">
                  <a16:creationId xmlns:a16="http://schemas.microsoft.com/office/drawing/2014/main" id="{B2389499-5CAD-550F-8D49-CE04C67086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6" t="1914" b="2055"/>
            <a:stretch/>
          </p:blipFill>
          <p:spPr>
            <a:xfrm>
              <a:off x="9216799" y="2207136"/>
              <a:ext cx="2096385" cy="411746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F68FE0C7-7409-F41D-2A5C-2E8009A03CDA}"/>
              </a:ext>
            </a:extLst>
          </p:cNvPr>
          <p:cNvGrpSpPr/>
          <p:nvPr/>
        </p:nvGrpSpPr>
        <p:grpSpPr>
          <a:xfrm>
            <a:off x="10001129" y="1747243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5FCBA4E2-6622-5EB7-96FD-83A113444399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5000">
                  <a:schemeClr val="bg1">
                    <a:lumMod val="85000"/>
                  </a:schemeClr>
                </a:gs>
                <a:gs pos="84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63E4E585-C56A-63F6-CBF7-8130D7742182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rgbClr val="DA291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" name="Seta: para a Direita 2">
            <a:extLst>
              <a:ext uri="{FF2B5EF4-FFF2-40B4-BE49-F238E27FC236}">
                <a16:creationId xmlns:a16="http://schemas.microsoft.com/office/drawing/2014/main" id="{2B16D98A-378D-D07D-4882-57C556F1493B}"/>
              </a:ext>
            </a:extLst>
          </p:cNvPr>
          <p:cNvSpPr/>
          <p:nvPr/>
        </p:nvSpPr>
        <p:spPr>
          <a:xfrm rot="10800000">
            <a:off x="10372612" y="3180168"/>
            <a:ext cx="442565" cy="333023"/>
          </a:xfrm>
          <a:prstGeom prst="rightArrow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235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Agrupar 57">
            <a:extLst>
              <a:ext uri="{FF2B5EF4-FFF2-40B4-BE49-F238E27FC236}">
                <a16:creationId xmlns:a16="http://schemas.microsoft.com/office/drawing/2014/main" id="{5859B821-8040-B014-E5DA-60FEA01CD0BA}"/>
              </a:ext>
            </a:extLst>
          </p:cNvPr>
          <p:cNvGrpSpPr/>
          <p:nvPr/>
        </p:nvGrpSpPr>
        <p:grpSpPr>
          <a:xfrm>
            <a:off x="666406" y="1339238"/>
            <a:ext cx="10600649" cy="4126102"/>
            <a:chOff x="678944" y="1489410"/>
            <a:chExt cx="10600649" cy="4126102"/>
          </a:xfrm>
        </p:grpSpPr>
        <p:pic>
          <p:nvPicPr>
            <p:cNvPr id="57" name="Imagem 56">
              <a:extLst>
                <a:ext uri="{FF2B5EF4-FFF2-40B4-BE49-F238E27FC236}">
                  <a16:creationId xmlns:a16="http://schemas.microsoft.com/office/drawing/2014/main" id="{730D46BF-C021-AD90-1935-C9427FC16F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saturation sat="0"/>
                      </a14:imgEffect>
                      <a14:imgEffect>
                        <a14:brightnessContrast bright="56000" contrast="-3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21"/>
            <a:stretch/>
          </p:blipFill>
          <p:spPr>
            <a:xfrm rot="10513711" flipH="1">
              <a:off x="9810749" y="1489410"/>
              <a:ext cx="1468844" cy="2813393"/>
            </a:xfrm>
            <a:prstGeom prst="rect">
              <a:avLst/>
            </a:prstGeom>
          </p:spPr>
        </p:pic>
        <p:pic>
          <p:nvPicPr>
            <p:cNvPr id="56" name="Imagem 55">
              <a:extLst>
                <a:ext uri="{FF2B5EF4-FFF2-40B4-BE49-F238E27FC236}">
                  <a16:creationId xmlns:a16="http://schemas.microsoft.com/office/drawing/2014/main" id="{C0A7B8CB-40AC-6679-084E-94D6FABDF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saturation sat="0"/>
                      </a14:imgEffect>
                      <a14:imgEffect>
                        <a14:brightnessContrast bright="35000" contrast="-2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315"/>
            <a:stretch/>
          </p:blipFill>
          <p:spPr>
            <a:xfrm rot="21243892" flipH="1">
              <a:off x="7239082" y="1685346"/>
              <a:ext cx="2607940" cy="2813393"/>
            </a:xfrm>
            <a:prstGeom prst="rect">
              <a:avLst/>
            </a:prstGeom>
          </p:spPr>
        </p:pic>
        <p:pic>
          <p:nvPicPr>
            <p:cNvPr id="55" name="Imagem 54">
              <a:extLst>
                <a:ext uri="{FF2B5EF4-FFF2-40B4-BE49-F238E27FC236}">
                  <a16:creationId xmlns:a16="http://schemas.microsoft.com/office/drawing/2014/main" id="{44FD6126-6F81-9533-F186-0D3F634C6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saturation sat="0"/>
                      </a14:imgEffect>
                      <a14:imgEffect>
                        <a14:brightnessContrast bright="35000" contras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48"/>
            <a:stretch/>
          </p:blipFill>
          <p:spPr>
            <a:xfrm rot="10454202">
              <a:off x="4965714" y="2315665"/>
              <a:ext cx="2340096" cy="2813393"/>
            </a:xfrm>
            <a:prstGeom prst="rect">
              <a:avLst/>
            </a:prstGeom>
          </p:spPr>
        </p:pic>
        <p:pic>
          <p:nvPicPr>
            <p:cNvPr id="35" name="Imagem 34">
              <a:extLst>
                <a:ext uri="{FF2B5EF4-FFF2-40B4-BE49-F238E27FC236}">
                  <a16:creationId xmlns:a16="http://schemas.microsoft.com/office/drawing/2014/main" id="{C3871FFD-3859-8119-DCAD-491FFE7B39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  <a14:imgEffect>
                        <a14:saturation sat="0"/>
                      </a14:imgEffect>
                      <a14:imgEffect>
                        <a14:brightnessContrast bright="22000" contrast="-2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87797">
              <a:off x="678944" y="2802119"/>
              <a:ext cx="4297522" cy="2813393"/>
            </a:xfrm>
            <a:prstGeom prst="rect">
              <a:avLst/>
            </a:prstGeom>
          </p:spPr>
        </p:pic>
      </p:grpSp>
      <p:sp>
        <p:nvSpPr>
          <p:cNvPr id="68" name="CaixaDeTexto 67">
            <a:extLst>
              <a:ext uri="{FF2B5EF4-FFF2-40B4-BE49-F238E27FC236}">
                <a16:creationId xmlns:a16="http://schemas.microsoft.com/office/drawing/2014/main" id="{817E8BD3-295B-31F7-1A31-22B77A849B44}"/>
              </a:ext>
            </a:extLst>
          </p:cNvPr>
          <p:cNvSpPr txBox="1"/>
          <p:nvPr/>
        </p:nvSpPr>
        <p:spPr>
          <a:xfrm>
            <a:off x="1585467" y="5004323"/>
            <a:ext cx="20511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cs typeface="Segoe UI" panose="020B0502040204020203" pitchFamily="34" charset="0"/>
              </a:rPr>
              <a:t>Cliente </a:t>
            </a:r>
            <a:r>
              <a:rPr lang="pt-BR" sz="1600" b="1" dirty="0">
                <a:cs typeface="Segoe UI" panose="020B0502040204020203" pitchFamily="34" charset="0"/>
              </a:rPr>
              <a:t>compra o</a:t>
            </a:r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rPr>
              <a:t>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Chip Flex </a:t>
            </a:r>
            <a:r>
              <a:rPr lang="pt-BR" sz="1600" dirty="0">
                <a:cs typeface="Segoe UI" panose="020B0502040204020203" pitchFamily="34" charset="0"/>
              </a:rPr>
              <a:t>que já vem com</a:t>
            </a:r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rPr>
              <a:t>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plano Flex </a:t>
            </a:r>
            <a:r>
              <a:rPr lang="pt-BR" sz="1600" dirty="0">
                <a:cs typeface="Segoe UI" panose="020B0502040204020203" pitchFamily="34" charset="0"/>
              </a:rPr>
              <a:t>embarcado e coloca no aparelho.</a:t>
            </a:r>
          </a:p>
          <a:p>
            <a:pPr algn="ctr"/>
            <a:endParaRPr lang="pt-BR" sz="1600" dirty="0">
              <a:solidFill>
                <a:schemeClr val="tx1">
                  <a:lumMod val="85000"/>
                  <a:lumOff val="15000"/>
                </a:schemeClr>
              </a:solidFill>
              <a:cs typeface="Segoe UI" panose="020B0502040204020203" pitchFamily="34" charset="0"/>
            </a:endParaRPr>
          </a:p>
        </p:txBody>
      </p: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38B5499D-447A-AD0F-08FB-006594949239}"/>
              </a:ext>
            </a:extLst>
          </p:cNvPr>
          <p:cNvGrpSpPr/>
          <p:nvPr/>
        </p:nvGrpSpPr>
        <p:grpSpPr>
          <a:xfrm>
            <a:off x="4288775" y="2461272"/>
            <a:ext cx="1459010" cy="1997838"/>
            <a:chOff x="4288775" y="2555188"/>
            <a:chExt cx="1459010" cy="1997838"/>
          </a:xfrm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67AFAC90-6F7D-DD3B-7D05-2855F7B6E44F}"/>
                </a:ext>
              </a:extLst>
            </p:cNvPr>
            <p:cNvSpPr/>
            <p:nvPr/>
          </p:nvSpPr>
          <p:spPr>
            <a:xfrm>
              <a:off x="4288775" y="3094016"/>
              <a:ext cx="1459010" cy="1459010"/>
            </a:xfrm>
            <a:prstGeom prst="ellipse">
              <a:avLst/>
            </a:pr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Graphic 10">
              <a:extLst>
                <a:ext uri="{FF2B5EF4-FFF2-40B4-BE49-F238E27FC236}">
                  <a16:creationId xmlns:a16="http://schemas.microsoft.com/office/drawing/2014/main" id="{1AC35BE6-7824-F1E7-9598-578EFFD14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565352" y="3496205"/>
              <a:ext cx="900101" cy="693585"/>
            </a:xfrm>
            <a:prstGeom prst="rect">
              <a:avLst/>
            </a:prstGeom>
          </p:spPr>
        </p:pic>
        <p:sp>
          <p:nvSpPr>
            <p:cNvPr id="72" name="Google Shape;675;p46">
              <a:extLst>
                <a:ext uri="{FF2B5EF4-FFF2-40B4-BE49-F238E27FC236}">
                  <a16:creationId xmlns:a16="http://schemas.microsoft.com/office/drawing/2014/main" id="{37539B28-7F67-C690-F9FD-A509638E5DDA}"/>
                </a:ext>
              </a:extLst>
            </p:cNvPr>
            <p:cNvSpPr txBox="1"/>
            <p:nvPr/>
          </p:nvSpPr>
          <p:spPr>
            <a:xfrm>
              <a:off x="4716317" y="2555188"/>
              <a:ext cx="580659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800" b="1" dirty="0">
                  <a:cs typeface="Segoe UI" panose="020B0502040204020203" pitchFamily="34" charset="0"/>
                  <a:sym typeface="Quattrocento Sans"/>
                </a:rPr>
                <a:t>2</a:t>
              </a:r>
              <a:endParaRPr sz="2800" b="1" dirty="0">
                <a:cs typeface="Segoe UI" panose="020B0502040204020203" pitchFamily="34" charset="0"/>
              </a:endParaRPr>
            </a:p>
          </p:txBody>
        </p:sp>
      </p:grpSp>
      <p:sp>
        <p:nvSpPr>
          <p:cNvPr id="74" name="CaixaDeTexto 73">
            <a:extLst>
              <a:ext uri="{FF2B5EF4-FFF2-40B4-BE49-F238E27FC236}">
                <a16:creationId xmlns:a16="http://schemas.microsoft.com/office/drawing/2014/main" id="{54675E3D-6E40-3B2D-2088-C7712F4C2D49}"/>
              </a:ext>
            </a:extLst>
          </p:cNvPr>
          <p:cNvSpPr txBox="1"/>
          <p:nvPr/>
        </p:nvSpPr>
        <p:spPr>
          <a:xfrm>
            <a:off x="6230230" y="4084151"/>
            <a:ext cx="2243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cs typeface="Segoe UI" panose="020B0502040204020203" pitchFamily="34" charset="0"/>
              </a:rPr>
              <a:t>Faz o cadastro </a:t>
            </a:r>
            <a:br>
              <a:rPr lang="pt-BR" sz="1600" dirty="0">
                <a:cs typeface="Segoe UI" panose="020B0502040204020203" pitchFamily="34" charset="0"/>
              </a:rPr>
            </a:br>
            <a:r>
              <a:rPr lang="pt-BR" sz="1600" dirty="0">
                <a:cs typeface="Segoe UI" panose="020B0502040204020203" pitchFamily="34" charset="0"/>
              </a:rPr>
              <a:t>e validação de identidade.</a:t>
            </a:r>
          </a:p>
        </p:txBody>
      </p:sp>
      <p:sp>
        <p:nvSpPr>
          <p:cNvPr id="75" name="CaixaDeTexto 74">
            <a:extLst>
              <a:ext uri="{FF2B5EF4-FFF2-40B4-BE49-F238E27FC236}">
                <a16:creationId xmlns:a16="http://schemas.microsoft.com/office/drawing/2014/main" id="{E32CBC30-DF09-CE08-A7B0-EDBDACD5123F}"/>
              </a:ext>
            </a:extLst>
          </p:cNvPr>
          <p:cNvSpPr txBox="1"/>
          <p:nvPr/>
        </p:nvSpPr>
        <p:spPr>
          <a:xfrm>
            <a:off x="8843619" y="3730084"/>
            <a:ext cx="18932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cs typeface="Segoe UI" panose="020B0502040204020203" pitchFamily="34" charset="0"/>
              </a:rPr>
              <a:t>Realiza a ativação</a:t>
            </a:r>
            <a:r>
              <a:rPr lang="pt-BR" sz="1600" dirty="0">
                <a:cs typeface="Segoe UI" panose="020B0502040204020203" pitchFamily="34" charset="0"/>
              </a:rPr>
              <a:t> e está pronto para aproveitar as vantagens do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Flex</a:t>
            </a:r>
            <a:r>
              <a:rPr lang="pt-B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rPr>
              <a:t>, </a:t>
            </a:r>
            <a:r>
              <a:rPr lang="pt-BR" sz="1600" dirty="0">
                <a:cs typeface="Segoe UI" panose="020B0502040204020203" pitchFamily="34" charset="0"/>
              </a:rPr>
              <a:t>com o primeiro mês já pago.</a:t>
            </a:r>
          </a:p>
        </p:txBody>
      </p:sp>
      <p:sp>
        <p:nvSpPr>
          <p:cNvPr id="82" name="object 365">
            <a:extLst>
              <a:ext uri="{FF2B5EF4-FFF2-40B4-BE49-F238E27FC236}">
                <a16:creationId xmlns:a16="http://schemas.microsoft.com/office/drawing/2014/main" id="{7472DCE8-E975-DFBC-4BEB-5FDA421019BA}"/>
              </a:ext>
            </a:extLst>
          </p:cNvPr>
          <p:cNvSpPr txBox="1">
            <a:spLocks/>
          </p:cNvSpPr>
          <p:nvPr/>
        </p:nvSpPr>
        <p:spPr>
          <a:xfrm>
            <a:off x="995231" y="1001189"/>
            <a:ext cx="1020153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Segoe UI Black" panose="020B0502040204020203" pitchFamily="34" charset="0"/>
              </a:rPr>
              <a:t>Ativação </a:t>
            </a:r>
            <a:r>
              <a:rPr lang="pt-BR" sz="2000" b="1" dirty="0">
                <a:solidFill>
                  <a:srgbClr val="DA291C"/>
                </a:solidFill>
                <a:cs typeface="Segoe UI Black" panose="020B0502040204020203" pitchFamily="34" charset="0"/>
              </a:rPr>
              <a:t>CHIP FLEX</a:t>
            </a:r>
            <a:r>
              <a:rPr lang="pt-BR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Segoe UI Black" panose="020B0502040204020203" pitchFamily="34" charset="0"/>
              </a:rPr>
              <a:t> com Ativação Direta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F250BCC-CDFE-5C29-99EC-1C31B85C7B05}"/>
              </a:ext>
            </a:extLst>
          </p:cNvPr>
          <p:cNvSpPr txBox="1"/>
          <p:nvPr/>
        </p:nvSpPr>
        <p:spPr>
          <a:xfrm>
            <a:off x="4060008" y="4559045"/>
            <a:ext cx="18932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>
                <a:cs typeface="Segoe UI" panose="020B0502040204020203" pitchFamily="34" charset="0"/>
              </a:rPr>
              <a:t>Faz o download</a:t>
            </a:r>
          </a:p>
          <a:p>
            <a:pPr algn="ctr"/>
            <a:r>
              <a:rPr lang="pt-BR" sz="1600" dirty="0">
                <a:cs typeface="Segoe UI" panose="020B0502040204020203" pitchFamily="34" charset="0"/>
              </a:rPr>
              <a:t>do aplicativo</a:t>
            </a:r>
          </a:p>
          <a:p>
            <a:pPr algn="ctr"/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Claro flex </a:t>
            </a:r>
            <a:r>
              <a:rPr lang="pt-BR" sz="1600" dirty="0">
                <a:cs typeface="Segoe UI" panose="020B0502040204020203" pitchFamily="34" charset="0"/>
              </a:rPr>
              <a:t>sem precisar utilizar Wi-Fi.</a:t>
            </a:r>
          </a:p>
        </p:txBody>
      </p: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501BE5A8-8EF7-A8D0-70E6-15BF85A18A6D}"/>
              </a:ext>
            </a:extLst>
          </p:cNvPr>
          <p:cNvGrpSpPr/>
          <p:nvPr/>
        </p:nvGrpSpPr>
        <p:grpSpPr>
          <a:xfrm>
            <a:off x="9074199" y="1558052"/>
            <a:ext cx="1459010" cy="2084808"/>
            <a:chOff x="9074199" y="1651968"/>
            <a:chExt cx="1459010" cy="2084808"/>
          </a:xfrm>
        </p:grpSpPr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2C10DD31-C737-7A50-CB13-9D790133AF1D}"/>
                </a:ext>
              </a:extLst>
            </p:cNvPr>
            <p:cNvSpPr/>
            <p:nvPr/>
          </p:nvSpPr>
          <p:spPr>
            <a:xfrm>
              <a:off x="9074199" y="2277766"/>
              <a:ext cx="1459010" cy="1459010"/>
            </a:xfrm>
            <a:prstGeom prst="ellipse">
              <a:avLst/>
            </a:pr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19" name="Graphic 4">
              <a:extLst>
                <a:ext uri="{FF2B5EF4-FFF2-40B4-BE49-F238E27FC236}">
                  <a16:creationId xmlns:a16="http://schemas.microsoft.com/office/drawing/2014/main" id="{9DC2932A-EF0F-8FA5-56D1-886D46F75775}"/>
                </a:ext>
              </a:extLst>
            </p:cNvPr>
            <p:cNvGrpSpPr/>
            <p:nvPr/>
          </p:nvGrpSpPr>
          <p:grpSpPr>
            <a:xfrm>
              <a:off x="9439251" y="2615368"/>
              <a:ext cx="728906" cy="645429"/>
              <a:chOff x="6461347" y="5701089"/>
              <a:chExt cx="327983" cy="290421"/>
            </a:xfrm>
            <a:solidFill>
              <a:schemeClr val="bg1"/>
            </a:solidFill>
          </p:grpSpPr>
          <p:sp>
            <p:nvSpPr>
              <p:cNvPr id="20" name="Freeform: Shape 372">
                <a:extLst>
                  <a:ext uri="{FF2B5EF4-FFF2-40B4-BE49-F238E27FC236}">
                    <a16:creationId xmlns:a16="http://schemas.microsoft.com/office/drawing/2014/main" id="{138CC00A-57C8-F0C0-BD7A-B036E789432D}"/>
                  </a:ext>
                </a:extLst>
              </p:cNvPr>
              <p:cNvSpPr/>
              <p:nvPr/>
            </p:nvSpPr>
            <p:spPr>
              <a:xfrm>
                <a:off x="6565794" y="5701089"/>
                <a:ext cx="223536" cy="290421"/>
              </a:xfrm>
              <a:custGeom>
                <a:avLst/>
                <a:gdLst>
                  <a:gd name="connsiteX0" fmla="*/ 60302 w 223536"/>
                  <a:gd name="connsiteY0" fmla="*/ 801 h 290421"/>
                  <a:gd name="connsiteX1" fmla="*/ 0 w 223536"/>
                  <a:gd name="connsiteY1" fmla="*/ 140991 h 290421"/>
                  <a:gd name="connsiteX2" fmla="*/ 186 w 223536"/>
                  <a:gd name="connsiteY2" fmla="*/ 143968 h 290421"/>
                  <a:gd name="connsiteX3" fmla="*/ 186 w 223536"/>
                  <a:gd name="connsiteY3" fmla="*/ 276079 h 290421"/>
                  <a:gd name="connsiteX4" fmla="*/ 25540 w 223536"/>
                  <a:gd name="connsiteY4" fmla="*/ 290032 h 290421"/>
                  <a:gd name="connsiteX5" fmla="*/ 158874 w 223536"/>
                  <a:gd name="connsiteY5" fmla="*/ 290032 h 290421"/>
                  <a:gd name="connsiteX6" fmla="*/ 159697 w 223536"/>
                  <a:gd name="connsiteY6" fmla="*/ 290085 h 290421"/>
                  <a:gd name="connsiteX7" fmla="*/ 159697 w 223536"/>
                  <a:gd name="connsiteY7" fmla="*/ 290085 h 290421"/>
                  <a:gd name="connsiteX8" fmla="*/ 191642 w 223536"/>
                  <a:gd name="connsiteY8" fmla="*/ 253436 h 290421"/>
                  <a:gd name="connsiteX9" fmla="*/ 194938 w 223536"/>
                  <a:gd name="connsiteY9" fmla="*/ 247881 h 290421"/>
                  <a:gd name="connsiteX10" fmla="*/ 194938 w 223536"/>
                  <a:gd name="connsiteY10" fmla="*/ 247881 h 290421"/>
                  <a:gd name="connsiteX11" fmla="*/ 205249 w 223536"/>
                  <a:gd name="connsiteY11" fmla="*/ 211392 h 290421"/>
                  <a:gd name="connsiteX12" fmla="*/ 207987 w 223536"/>
                  <a:gd name="connsiteY12" fmla="*/ 204535 h 290421"/>
                  <a:gd name="connsiteX13" fmla="*/ 207987 w 223536"/>
                  <a:gd name="connsiteY13" fmla="*/ 204535 h 290421"/>
                  <a:gd name="connsiteX14" fmla="*/ 215189 w 223536"/>
                  <a:gd name="connsiteY14" fmla="*/ 167940 h 290421"/>
                  <a:gd name="connsiteX15" fmla="*/ 214631 w 223536"/>
                  <a:gd name="connsiteY15" fmla="*/ 161242 h 290421"/>
                  <a:gd name="connsiteX16" fmla="*/ 214631 w 223536"/>
                  <a:gd name="connsiteY16" fmla="*/ 161242 h 290421"/>
                  <a:gd name="connsiteX17" fmla="*/ 109495 w 223536"/>
                  <a:gd name="connsiteY17" fmla="*/ 110163 h 290421"/>
                  <a:gd name="connsiteX18" fmla="*/ 107262 w 223536"/>
                  <a:gd name="connsiteY18" fmla="*/ 110163 h 290421"/>
                  <a:gd name="connsiteX19" fmla="*/ 102957 w 223536"/>
                  <a:gd name="connsiteY19" fmla="*/ 103731 h 290421"/>
                  <a:gd name="connsiteX20" fmla="*/ 102957 w 223536"/>
                  <a:gd name="connsiteY20" fmla="*/ 103731 h 290421"/>
                  <a:gd name="connsiteX21" fmla="*/ 60222 w 223536"/>
                  <a:gd name="connsiteY21" fmla="*/ 774 h 29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23536" h="290421">
                    <a:moveTo>
                      <a:pt x="60302" y="801"/>
                    </a:moveTo>
                    <a:cubicBezTo>
                      <a:pt x="69763" y="93393"/>
                      <a:pt x="15361" y="132008"/>
                      <a:pt x="0" y="140991"/>
                    </a:cubicBezTo>
                    <a:cubicBezTo>
                      <a:pt x="133" y="141975"/>
                      <a:pt x="186" y="142958"/>
                      <a:pt x="186" y="143968"/>
                    </a:cubicBezTo>
                    <a:lnTo>
                      <a:pt x="186" y="276079"/>
                    </a:lnTo>
                    <a:lnTo>
                      <a:pt x="25540" y="290032"/>
                    </a:lnTo>
                    <a:lnTo>
                      <a:pt x="158874" y="290032"/>
                    </a:lnTo>
                    <a:cubicBezTo>
                      <a:pt x="159139" y="290032"/>
                      <a:pt x="159432" y="290032"/>
                      <a:pt x="159697" y="290085"/>
                    </a:cubicBezTo>
                    <a:lnTo>
                      <a:pt x="159697" y="290085"/>
                    </a:lnTo>
                    <a:cubicBezTo>
                      <a:pt x="190420" y="294284"/>
                      <a:pt x="191616" y="257954"/>
                      <a:pt x="191642" y="253436"/>
                    </a:cubicBezTo>
                    <a:cubicBezTo>
                      <a:pt x="191430" y="251124"/>
                      <a:pt x="192705" y="248865"/>
                      <a:pt x="194938" y="247881"/>
                    </a:cubicBezTo>
                    <a:lnTo>
                      <a:pt x="194938" y="247881"/>
                    </a:lnTo>
                    <a:cubicBezTo>
                      <a:pt x="214206" y="239643"/>
                      <a:pt x="205993" y="213625"/>
                      <a:pt x="205249" y="211392"/>
                    </a:cubicBezTo>
                    <a:cubicBezTo>
                      <a:pt x="204266" y="208761"/>
                      <a:pt x="205409" y="205785"/>
                      <a:pt x="207987" y="204535"/>
                    </a:cubicBezTo>
                    <a:lnTo>
                      <a:pt x="207987" y="204535"/>
                    </a:lnTo>
                    <a:cubicBezTo>
                      <a:pt x="232942" y="192417"/>
                      <a:pt x="217262" y="170624"/>
                      <a:pt x="215189" y="167940"/>
                    </a:cubicBezTo>
                    <a:cubicBezTo>
                      <a:pt x="213541" y="166132"/>
                      <a:pt x="213249" y="163395"/>
                      <a:pt x="214631" y="161242"/>
                    </a:cubicBezTo>
                    <a:lnTo>
                      <a:pt x="214631" y="161242"/>
                    </a:lnTo>
                    <a:cubicBezTo>
                      <a:pt x="259864" y="91878"/>
                      <a:pt x="118531" y="109020"/>
                      <a:pt x="109495" y="110163"/>
                    </a:cubicBezTo>
                    <a:cubicBezTo>
                      <a:pt x="108777" y="110322"/>
                      <a:pt x="108033" y="110322"/>
                      <a:pt x="107262" y="110163"/>
                    </a:cubicBezTo>
                    <a:cubicBezTo>
                      <a:pt x="104286" y="109578"/>
                      <a:pt x="102372" y="106681"/>
                      <a:pt x="102957" y="103731"/>
                    </a:cubicBezTo>
                    <a:lnTo>
                      <a:pt x="102957" y="103731"/>
                    </a:lnTo>
                    <a:cubicBezTo>
                      <a:pt x="124032" y="-3106"/>
                      <a:pt x="75397" y="-1989"/>
                      <a:pt x="60222" y="774"/>
                    </a:cubicBezTo>
                    <a:close/>
                  </a:path>
                </a:pathLst>
              </a:custGeom>
              <a:grpFill/>
              <a:ln w="26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373">
                <a:extLst>
                  <a:ext uri="{FF2B5EF4-FFF2-40B4-BE49-F238E27FC236}">
                    <a16:creationId xmlns:a16="http://schemas.microsoft.com/office/drawing/2014/main" id="{DDC6AC56-64D6-F7BA-FC6A-E3F3C0C90989}"/>
                  </a:ext>
                </a:extLst>
              </p:cNvPr>
              <p:cNvSpPr/>
              <p:nvPr/>
            </p:nvSpPr>
            <p:spPr>
              <a:xfrm>
                <a:off x="6461347" y="5833603"/>
                <a:ext cx="93681" cy="156640"/>
              </a:xfrm>
              <a:custGeom>
                <a:avLst/>
                <a:gdLst>
                  <a:gd name="connsiteX0" fmla="*/ 93682 w 93681"/>
                  <a:gd name="connsiteY0" fmla="*/ 145160 h 156640"/>
                  <a:gd name="connsiteX1" fmla="*/ 93682 w 93681"/>
                  <a:gd name="connsiteY1" fmla="*/ 11481 h 156640"/>
                  <a:gd name="connsiteX2" fmla="*/ 90307 w 93681"/>
                  <a:gd name="connsiteY2" fmla="*/ 3375 h 156640"/>
                  <a:gd name="connsiteX3" fmla="*/ 82201 w 93681"/>
                  <a:gd name="connsiteY3" fmla="*/ 0 h 156640"/>
                  <a:gd name="connsiteX4" fmla="*/ 11481 w 93681"/>
                  <a:gd name="connsiteY4" fmla="*/ 0 h 156640"/>
                  <a:gd name="connsiteX5" fmla="*/ 3375 w 93681"/>
                  <a:gd name="connsiteY5" fmla="*/ 3375 h 156640"/>
                  <a:gd name="connsiteX6" fmla="*/ 0 w 93681"/>
                  <a:gd name="connsiteY6" fmla="*/ 11481 h 156640"/>
                  <a:gd name="connsiteX7" fmla="*/ 0 w 93681"/>
                  <a:gd name="connsiteY7" fmla="*/ 145160 h 156640"/>
                  <a:gd name="connsiteX8" fmla="*/ 3375 w 93681"/>
                  <a:gd name="connsiteY8" fmla="*/ 153266 h 156640"/>
                  <a:gd name="connsiteX9" fmla="*/ 11481 w 93681"/>
                  <a:gd name="connsiteY9" fmla="*/ 156641 h 156640"/>
                  <a:gd name="connsiteX10" fmla="*/ 82201 w 93681"/>
                  <a:gd name="connsiteY10" fmla="*/ 156641 h 156640"/>
                  <a:gd name="connsiteX11" fmla="*/ 90307 w 93681"/>
                  <a:gd name="connsiteY11" fmla="*/ 153266 h 156640"/>
                  <a:gd name="connsiteX12" fmla="*/ 93549 w 93681"/>
                  <a:gd name="connsiteY12" fmla="*/ 146834 h 156640"/>
                  <a:gd name="connsiteX13" fmla="*/ 93655 w 93681"/>
                  <a:gd name="connsiteY13" fmla="*/ 145612 h 156640"/>
                  <a:gd name="connsiteX14" fmla="*/ 93655 w 93681"/>
                  <a:gd name="connsiteY14" fmla="*/ 145160 h 156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3681" h="156640">
                    <a:moveTo>
                      <a:pt x="93682" y="145160"/>
                    </a:moveTo>
                    <a:lnTo>
                      <a:pt x="93682" y="11481"/>
                    </a:lnTo>
                    <a:cubicBezTo>
                      <a:pt x="93682" y="8318"/>
                      <a:pt x="92379" y="5448"/>
                      <a:pt x="90307" y="3375"/>
                    </a:cubicBezTo>
                    <a:cubicBezTo>
                      <a:pt x="88234" y="1302"/>
                      <a:pt x="85337" y="0"/>
                      <a:pt x="82201" y="0"/>
                    </a:cubicBezTo>
                    <a:lnTo>
                      <a:pt x="11481" y="0"/>
                    </a:lnTo>
                    <a:cubicBezTo>
                      <a:pt x="8318" y="0"/>
                      <a:pt x="5448" y="1302"/>
                      <a:pt x="3375" y="3375"/>
                    </a:cubicBezTo>
                    <a:cubicBezTo>
                      <a:pt x="1302" y="5448"/>
                      <a:pt x="0" y="8345"/>
                      <a:pt x="0" y="11481"/>
                    </a:cubicBezTo>
                    <a:lnTo>
                      <a:pt x="0" y="145160"/>
                    </a:lnTo>
                    <a:cubicBezTo>
                      <a:pt x="0" y="148323"/>
                      <a:pt x="1302" y="151193"/>
                      <a:pt x="3375" y="153266"/>
                    </a:cubicBezTo>
                    <a:cubicBezTo>
                      <a:pt x="5448" y="155339"/>
                      <a:pt x="8345" y="156641"/>
                      <a:pt x="11481" y="156641"/>
                    </a:cubicBezTo>
                    <a:lnTo>
                      <a:pt x="82201" y="156641"/>
                    </a:lnTo>
                    <a:cubicBezTo>
                      <a:pt x="85363" y="156641"/>
                      <a:pt x="88234" y="155339"/>
                      <a:pt x="90307" y="153266"/>
                    </a:cubicBezTo>
                    <a:cubicBezTo>
                      <a:pt x="92007" y="151565"/>
                      <a:pt x="93203" y="149332"/>
                      <a:pt x="93549" y="146834"/>
                    </a:cubicBezTo>
                    <a:cubicBezTo>
                      <a:pt x="93549" y="146436"/>
                      <a:pt x="93575" y="146010"/>
                      <a:pt x="93655" y="145612"/>
                    </a:cubicBezTo>
                    <a:cubicBezTo>
                      <a:pt x="93655" y="145452"/>
                      <a:pt x="93655" y="145293"/>
                      <a:pt x="93655" y="145160"/>
                    </a:cubicBezTo>
                    <a:close/>
                  </a:path>
                </a:pathLst>
              </a:custGeom>
              <a:grpFill/>
              <a:ln w="26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" name="Google Shape;675;p46">
              <a:extLst>
                <a:ext uri="{FF2B5EF4-FFF2-40B4-BE49-F238E27FC236}">
                  <a16:creationId xmlns:a16="http://schemas.microsoft.com/office/drawing/2014/main" id="{D05A73E7-5CAB-63F7-ACF0-4A7D16839520}"/>
                </a:ext>
              </a:extLst>
            </p:cNvPr>
            <p:cNvSpPr txBox="1"/>
            <p:nvPr/>
          </p:nvSpPr>
          <p:spPr>
            <a:xfrm>
              <a:off x="9541950" y="1651968"/>
              <a:ext cx="580659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800" b="1" dirty="0">
                  <a:cs typeface="Segoe UI" panose="020B0502040204020203" pitchFamily="34" charset="0"/>
                  <a:sym typeface="Quattrocento Sans"/>
                </a:rPr>
                <a:t>4</a:t>
              </a:r>
              <a:endParaRPr sz="2800" b="1" dirty="0">
                <a:cs typeface="Segoe UI" panose="020B0502040204020203" pitchFamily="34" charset="0"/>
              </a:endParaRPr>
            </a:p>
          </p:txBody>
        </p:sp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F2C36E4D-3102-9ECC-94C5-F7A3FC27457D}"/>
              </a:ext>
            </a:extLst>
          </p:cNvPr>
          <p:cNvGrpSpPr/>
          <p:nvPr/>
        </p:nvGrpSpPr>
        <p:grpSpPr>
          <a:xfrm>
            <a:off x="6622513" y="1983013"/>
            <a:ext cx="1459010" cy="2037687"/>
            <a:chOff x="6622513" y="2076929"/>
            <a:chExt cx="1459010" cy="2037687"/>
          </a:xfrm>
        </p:grpSpPr>
        <p:sp>
          <p:nvSpPr>
            <p:cNvPr id="7" name="Elipse 6">
              <a:extLst>
                <a:ext uri="{FF2B5EF4-FFF2-40B4-BE49-F238E27FC236}">
                  <a16:creationId xmlns:a16="http://schemas.microsoft.com/office/drawing/2014/main" id="{1D97C46C-9D6A-5165-66FE-A41C7370540C}"/>
                </a:ext>
              </a:extLst>
            </p:cNvPr>
            <p:cNvSpPr/>
            <p:nvPr/>
          </p:nvSpPr>
          <p:spPr>
            <a:xfrm>
              <a:off x="6622513" y="2655606"/>
              <a:ext cx="1459010" cy="1459010"/>
            </a:xfrm>
            <a:prstGeom prst="ellipse">
              <a:avLst/>
            </a:pr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3" name="Google Shape;675;p46">
              <a:extLst>
                <a:ext uri="{FF2B5EF4-FFF2-40B4-BE49-F238E27FC236}">
                  <a16:creationId xmlns:a16="http://schemas.microsoft.com/office/drawing/2014/main" id="{585F41BC-2340-87DA-F15B-4B4EEF49B6BA}"/>
                </a:ext>
              </a:extLst>
            </p:cNvPr>
            <p:cNvSpPr txBox="1"/>
            <p:nvPr/>
          </p:nvSpPr>
          <p:spPr>
            <a:xfrm>
              <a:off x="7054983" y="2076929"/>
              <a:ext cx="580659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800" b="1" dirty="0">
                  <a:cs typeface="Segoe UI" panose="020B0502040204020203" pitchFamily="34" charset="0"/>
                  <a:sym typeface="Quattrocento Sans"/>
                </a:rPr>
                <a:t>3</a:t>
              </a:r>
              <a:endParaRPr sz="2800" b="1" dirty="0">
                <a:cs typeface="Segoe UI" panose="020B0502040204020203" pitchFamily="34" charset="0"/>
              </a:endParaRPr>
            </a:p>
          </p:txBody>
        </p:sp>
        <p:pic>
          <p:nvPicPr>
            <p:cNvPr id="9" name="Gráfico 8">
              <a:extLst>
                <a:ext uri="{FF2B5EF4-FFF2-40B4-BE49-F238E27FC236}">
                  <a16:creationId xmlns:a16="http://schemas.microsoft.com/office/drawing/2014/main" id="{C6547DDD-AB73-CE11-D829-255E59EF0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961790" y="3007271"/>
              <a:ext cx="780457" cy="755681"/>
            </a:xfrm>
            <a:prstGeom prst="rect">
              <a:avLst/>
            </a:prstGeom>
          </p:spPr>
        </p:pic>
      </p:grp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6F62F29B-B080-0B77-6960-BE0470E7A154}"/>
              </a:ext>
            </a:extLst>
          </p:cNvPr>
          <p:cNvGrpSpPr/>
          <p:nvPr/>
        </p:nvGrpSpPr>
        <p:grpSpPr>
          <a:xfrm>
            <a:off x="1880885" y="3016117"/>
            <a:ext cx="1459010" cy="1956796"/>
            <a:chOff x="1880885" y="3150045"/>
            <a:chExt cx="1459010" cy="1956796"/>
          </a:xfrm>
        </p:grpSpPr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9BBE901A-25FB-4E95-1817-4757295FF845}"/>
                </a:ext>
              </a:extLst>
            </p:cNvPr>
            <p:cNvGrpSpPr/>
            <p:nvPr/>
          </p:nvGrpSpPr>
          <p:grpSpPr>
            <a:xfrm>
              <a:off x="1880885" y="3150045"/>
              <a:ext cx="1459010" cy="1956796"/>
              <a:chOff x="1880885" y="3150045"/>
              <a:chExt cx="1459010" cy="1956796"/>
            </a:xfrm>
          </p:grpSpPr>
          <p:sp>
            <p:nvSpPr>
              <p:cNvPr id="6" name="Elipse 5">
                <a:extLst>
                  <a:ext uri="{FF2B5EF4-FFF2-40B4-BE49-F238E27FC236}">
                    <a16:creationId xmlns:a16="http://schemas.microsoft.com/office/drawing/2014/main" id="{2F78B9CA-77C5-2910-8E3B-88314F09F093}"/>
                  </a:ext>
                </a:extLst>
              </p:cNvPr>
              <p:cNvSpPr/>
              <p:nvPr/>
            </p:nvSpPr>
            <p:spPr>
              <a:xfrm>
                <a:off x="1880885" y="3647831"/>
                <a:ext cx="1459010" cy="1459010"/>
              </a:xfrm>
              <a:prstGeom prst="ellipse">
                <a:avLst/>
              </a:prstGeom>
              <a:gradFill flip="none" rotWithShape="1">
                <a:gsLst>
                  <a:gs pos="0">
                    <a:srgbClr val="DA291C">
                      <a:shade val="30000"/>
                      <a:satMod val="115000"/>
                    </a:srgbClr>
                  </a:gs>
                  <a:gs pos="50000">
                    <a:srgbClr val="DA291C">
                      <a:shade val="67500"/>
                      <a:satMod val="115000"/>
                    </a:srgbClr>
                  </a:gs>
                  <a:gs pos="100000">
                    <a:srgbClr val="DA291C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51" name="Graphic 4">
                <a:extLst>
                  <a:ext uri="{FF2B5EF4-FFF2-40B4-BE49-F238E27FC236}">
                    <a16:creationId xmlns:a16="http://schemas.microsoft.com/office/drawing/2014/main" id="{FC4EAEE0-0FD6-22D7-FA6E-B8181E5975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2348442" y="4009173"/>
                <a:ext cx="525179" cy="741429"/>
              </a:xfrm>
              <a:prstGeom prst="rect">
                <a:avLst/>
              </a:prstGeom>
            </p:spPr>
          </p:pic>
          <p:sp>
            <p:nvSpPr>
              <p:cNvPr id="67" name="Google Shape;675;p46">
                <a:extLst>
                  <a:ext uri="{FF2B5EF4-FFF2-40B4-BE49-F238E27FC236}">
                    <a16:creationId xmlns:a16="http://schemas.microsoft.com/office/drawing/2014/main" id="{F9323AC2-2D03-CDC6-DF00-E2360066C253}"/>
                  </a:ext>
                </a:extLst>
              </p:cNvPr>
              <p:cNvSpPr txBox="1"/>
              <p:nvPr/>
            </p:nvSpPr>
            <p:spPr>
              <a:xfrm>
                <a:off x="2320699" y="3150045"/>
                <a:ext cx="580659" cy="5231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pt-BR" sz="2800" b="1" dirty="0">
                    <a:ea typeface="Quattrocento Sans"/>
                    <a:cs typeface="Segoe UI" panose="020B0502040204020203" pitchFamily="34" charset="0"/>
                    <a:sym typeface="Quattrocento Sans"/>
                  </a:rPr>
                  <a:t>1</a:t>
                </a:r>
                <a:endParaRPr sz="2800" b="1" dirty="0">
                  <a:cs typeface="Segoe UI" panose="020B0502040204020203" pitchFamily="34" charset="0"/>
                </a:endParaRPr>
              </a:p>
            </p:txBody>
          </p:sp>
        </p:grpSp>
        <p:pic>
          <p:nvPicPr>
            <p:cNvPr id="3" name="Gráfico 2">
              <a:extLst>
                <a:ext uri="{FF2B5EF4-FFF2-40B4-BE49-F238E27FC236}">
                  <a16:creationId xmlns:a16="http://schemas.microsoft.com/office/drawing/2014/main" id="{CBF8CB68-F5B8-8C1E-37EA-5B7ADEA90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l="24469" t="-2834" r="60704" b="1769"/>
            <a:stretch/>
          </p:blipFill>
          <p:spPr>
            <a:xfrm>
              <a:off x="2404265" y="4054248"/>
              <a:ext cx="193194" cy="2135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891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74" grpId="0"/>
      <p:bldP spid="75" grpId="0"/>
      <p:bldP spid="82" grpId="0"/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8018DC-D408-3F74-75EB-2776EC9837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EDE619CC-9003-D7A9-229D-D4659A5C5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48" b="1"/>
          <a:stretch/>
        </p:blipFill>
        <p:spPr>
          <a:xfrm rot="10800000">
            <a:off x="0" y="5367895"/>
            <a:ext cx="12192000" cy="1490105"/>
          </a:xfrm>
          <a:prstGeom prst="rect">
            <a:avLst/>
          </a:prstGeom>
        </p:spPr>
      </p:pic>
      <p:pic>
        <p:nvPicPr>
          <p:cNvPr id="4" name="Imagem 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F5E06DB7-3EE4-9C1D-EADB-3AFEE000A7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7092" b="22890"/>
          <a:stretch>
            <a:fillRect/>
          </a:stretch>
        </p:blipFill>
        <p:spPr bwMode="auto">
          <a:xfrm>
            <a:off x="7894889" y="1739595"/>
            <a:ext cx="2518739" cy="41577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F9F1C6E-241A-1B69-C399-13910DED15CE}"/>
              </a:ext>
            </a:extLst>
          </p:cNvPr>
          <p:cNvSpPr txBox="1"/>
          <p:nvPr/>
        </p:nvSpPr>
        <p:spPr>
          <a:xfrm>
            <a:off x="410076" y="2175408"/>
            <a:ext cx="587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Solicitada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7DC5CDF-2CE8-CEF5-BB64-716EAE79663C}"/>
              </a:ext>
            </a:extLst>
          </p:cNvPr>
          <p:cNvSpPr txBox="1"/>
          <p:nvPr/>
        </p:nvSpPr>
        <p:spPr>
          <a:xfrm>
            <a:off x="410077" y="3025893"/>
            <a:ext cx="637818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2000" b="1" dirty="0"/>
              <a:t>Neste status significa que o pedido de portabilidade foi solicitado.</a:t>
            </a:r>
            <a:endParaRPr lang="pt-BR" sz="2000" b="1" dirty="0">
              <a:solidFill>
                <a:srgbClr val="DA291C"/>
              </a:solidFill>
            </a:endParaRPr>
          </a:p>
          <a:p>
            <a:pPr lvl="1">
              <a:spcAft>
                <a:spcPts val="600"/>
              </a:spcAft>
            </a:pPr>
            <a:endParaRPr lang="pt-BR" sz="2000" b="1" dirty="0">
              <a:solidFill>
                <a:srgbClr val="DA291C"/>
              </a:solidFill>
            </a:endParaRPr>
          </a:p>
        </p:txBody>
      </p:sp>
      <p:sp>
        <p:nvSpPr>
          <p:cNvPr id="8" name="Google Shape;601;p32">
            <a:extLst>
              <a:ext uri="{FF2B5EF4-FFF2-40B4-BE49-F238E27FC236}">
                <a16:creationId xmlns:a16="http://schemas.microsoft.com/office/drawing/2014/main" id="{23F66D51-0619-A253-E82A-50D5D3C0A458}"/>
              </a:ext>
            </a:extLst>
          </p:cNvPr>
          <p:cNvSpPr/>
          <p:nvPr/>
        </p:nvSpPr>
        <p:spPr>
          <a:xfrm>
            <a:off x="1067880" y="861962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noProof="0" dirty="0">
                <a:latin typeface="+mj-lt"/>
                <a:cs typeface="Segoe UI" panose="020B0502040204020203" pitchFamily="34" charset="0"/>
                <a:sym typeface="Quattrocento Sans"/>
              </a:rPr>
              <a:t>STATUS DA PORTABILIDADE 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9" name="Retângulo: Único Canto Recortado 4">
            <a:extLst>
              <a:ext uri="{FF2B5EF4-FFF2-40B4-BE49-F238E27FC236}">
                <a16:creationId xmlns:a16="http://schemas.microsoft.com/office/drawing/2014/main" id="{AEC838E5-ECB6-7416-FF0E-E4DF0974CD19}"/>
              </a:ext>
            </a:extLst>
          </p:cNvPr>
          <p:cNvSpPr/>
          <p:nvPr/>
        </p:nvSpPr>
        <p:spPr>
          <a:xfrm>
            <a:off x="-2943" y="5725575"/>
            <a:ext cx="4791920" cy="1149058"/>
          </a:xfrm>
          <a:prstGeom prst="snip1Rect">
            <a:avLst>
              <a:gd name="adj" fmla="val 37757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600" b="1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4176B55F-2F0D-886A-2E23-BCB5675E20F3}"/>
              </a:ext>
            </a:extLst>
          </p:cNvPr>
          <p:cNvSpPr txBox="1"/>
          <p:nvPr/>
        </p:nvSpPr>
        <p:spPr>
          <a:xfrm>
            <a:off x="309715" y="5970919"/>
            <a:ext cx="4355275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1600" b="1" dirty="0">
                <a:solidFill>
                  <a:schemeClr val="bg1"/>
                </a:solidFill>
                <a:cs typeface="Segoe UI" panose="020B0502040204020203" pitchFamily="34" charset="0"/>
              </a:rPr>
              <a:t>Atenção:</a:t>
            </a:r>
            <a:r>
              <a:rPr lang="pt-BR" sz="1600" i="1" dirty="0">
                <a:solidFill>
                  <a:schemeClr val="bg1"/>
                </a:solidFill>
                <a:cs typeface="Segoe UI" panose="020B0502040204020203" pitchFamily="34" charset="0"/>
                <a:sym typeface="Quattrocento Sans"/>
              </a:rPr>
              <a:t> </a:t>
            </a:r>
            <a:r>
              <a:rPr lang="pt-BR" sz="1600" dirty="0">
                <a:solidFill>
                  <a:schemeClr val="bg1"/>
                </a:solidFill>
                <a:latin typeface="AMX" pitchFamily="2" charset="0"/>
                <a:ea typeface="Calibri" panose="020F0502020204030204" pitchFamily="34" charset="0"/>
                <a:cs typeface="Calibri" panose="020F0502020204030204" pitchFamily="34" charset="0"/>
              </a:rPr>
              <a:t>A portabilidade poderá ser cancelada em até 2 dias úteis antes da data agendada.</a:t>
            </a:r>
          </a:p>
        </p:txBody>
      </p:sp>
    </p:spTree>
    <p:extLst>
      <p:ext uri="{BB962C8B-B14F-4D97-AF65-F5344CB8AC3E}">
        <p14:creationId xmlns:p14="http://schemas.microsoft.com/office/powerpoint/2010/main" val="339356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uiExpand="1" build="p"/>
      <p:bldP spid="8" grpId="0" animBg="1"/>
      <p:bldP spid="9" grpId="0" animBg="1"/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86E81-1BCB-295A-CB35-25688671C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E0F3BB67-FE8B-4916-25D1-D6341A059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48" b="1"/>
          <a:stretch/>
        </p:blipFill>
        <p:spPr>
          <a:xfrm rot="10800000">
            <a:off x="0" y="5367895"/>
            <a:ext cx="12192000" cy="1490105"/>
          </a:xfrm>
          <a:prstGeom prst="rect">
            <a:avLst/>
          </a:prstGeom>
        </p:spPr>
      </p:pic>
      <p:pic>
        <p:nvPicPr>
          <p:cNvPr id="23" name="Imagem 22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8E32AD83-5EC0-28E7-06FF-EAD7C485F9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658" r="73892"/>
          <a:stretch>
            <a:fillRect/>
          </a:stretch>
        </p:blipFill>
        <p:spPr bwMode="auto">
          <a:xfrm>
            <a:off x="7771258" y="1623073"/>
            <a:ext cx="2022974" cy="44898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1DE2BB0F-5E1F-055E-6811-B06728C41D7B}"/>
              </a:ext>
            </a:extLst>
          </p:cNvPr>
          <p:cNvSpPr txBox="1"/>
          <p:nvPr/>
        </p:nvSpPr>
        <p:spPr>
          <a:xfrm>
            <a:off x="672223" y="1561193"/>
            <a:ext cx="587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Processando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49E67EC-F469-D4F7-0915-AAB21C61F2DF}"/>
              </a:ext>
            </a:extLst>
          </p:cNvPr>
          <p:cNvSpPr txBox="1"/>
          <p:nvPr/>
        </p:nvSpPr>
        <p:spPr>
          <a:xfrm>
            <a:off x="672224" y="2411678"/>
            <a:ext cx="69498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2000" b="1" dirty="0"/>
              <a:t>Neste status a portabilidade está em processo.</a:t>
            </a:r>
            <a:endParaRPr lang="pt-BR" sz="2000" b="1" dirty="0">
              <a:solidFill>
                <a:srgbClr val="DA291C"/>
              </a:solidFill>
            </a:endParaRPr>
          </a:p>
          <a:p>
            <a:pPr lvl="1">
              <a:spcAft>
                <a:spcPts val="600"/>
              </a:spcAft>
            </a:pPr>
            <a:endParaRPr lang="pt-BR" sz="2000" b="1" dirty="0">
              <a:solidFill>
                <a:srgbClr val="DA291C"/>
              </a:solidFill>
            </a:endParaRPr>
          </a:p>
        </p:txBody>
      </p:sp>
      <p:sp>
        <p:nvSpPr>
          <p:cNvPr id="7" name="Google Shape;601;p32">
            <a:extLst>
              <a:ext uri="{FF2B5EF4-FFF2-40B4-BE49-F238E27FC236}">
                <a16:creationId xmlns:a16="http://schemas.microsoft.com/office/drawing/2014/main" id="{DC7C6704-DD70-005D-4BF9-003381518A4F}"/>
              </a:ext>
            </a:extLst>
          </p:cNvPr>
          <p:cNvSpPr/>
          <p:nvPr/>
        </p:nvSpPr>
        <p:spPr>
          <a:xfrm>
            <a:off x="1474280" y="941523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noProof="0" dirty="0">
                <a:latin typeface="+mj-lt"/>
                <a:cs typeface="Segoe UI" panose="020B0502040204020203" pitchFamily="34" charset="0"/>
                <a:sym typeface="Quattrocento Sans"/>
              </a:rPr>
              <a:t>STATUS DA PORTABILIDADE 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8" name="Retângulo: Único Canto Recortado 4">
            <a:extLst>
              <a:ext uri="{FF2B5EF4-FFF2-40B4-BE49-F238E27FC236}">
                <a16:creationId xmlns:a16="http://schemas.microsoft.com/office/drawing/2014/main" id="{AEC838E5-ECB6-7416-FF0E-E4DF0974CD19}"/>
              </a:ext>
            </a:extLst>
          </p:cNvPr>
          <p:cNvSpPr/>
          <p:nvPr/>
        </p:nvSpPr>
        <p:spPr>
          <a:xfrm>
            <a:off x="-2943" y="5725575"/>
            <a:ext cx="4791920" cy="1149058"/>
          </a:xfrm>
          <a:prstGeom prst="snip1Rect">
            <a:avLst>
              <a:gd name="adj" fmla="val 37757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600" b="1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176B55F-2F0D-886A-2E23-BCB5675E20F3}"/>
              </a:ext>
            </a:extLst>
          </p:cNvPr>
          <p:cNvSpPr txBox="1"/>
          <p:nvPr/>
        </p:nvSpPr>
        <p:spPr>
          <a:xfrm>
            <a:off x="309715" y="5970919"/>
            <a:ext cx="4355275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1600" b="1" dirty="0">
                <a:solidFill>
                  <a:schemeClr val="bg1"/>
                </a:solidFill>
                <a:cs typeface="Segoe UI" panose="020B0502040204020203" pitchFamily="34" charset="0"/>
              </a:rPr>
              <a:t>Atenção:</a:t>
            </a:r>
            <a:r>
              <a:rPr lang="pt-BR" sz="1600" i="1" dirty="0">
                <a:solidFill>
                  <a:schemeClr val="bg1"/>
                </a:solidFill>
                <a:cs typeface="Segoe UI" panose="020B0502040204020203" pitchFamily="34" charset="0"/>
                <a:sym typeface="Quattrocento Sans"/>
              </a:rPr>
              <a:t> </a:t>
            </a:r>
            <a:r>
              <a:rPr lang="pt-BR" sz="1600" dirty="0">
                <a:solidFill>
                  <a:schemeClr val="bg1"/>
                </a:solidFill>
                <a:latin typeface="AMX" pitchFamily="2" charset="0"/>
                <a:ea typeface="Calibri" panose="020F0502020204030204" pitchFamily="34" charset="0"/>
                <a:cs typeface="Calibri" panose="020F0502020204030204" pitchFamily="34" charset="0"/>
              </a:rPr>
              <a:t>A portabilidade poderá ser cancelada em até 2 dias úteis antes da data agendada.</a:t>
            </a:r>
          </a:p>
        </p:txBody>
      </p:sp>
    </p:spTree>
    <p:extLst>
      <p:ext uri="{BB962C8B-B14F-4D97-AF65-F5344CB8AC3E}">
        <p14:creationId xmlns:p14="http://schemas.microsoft.com/office/powerpoint/2010/main" val="428160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uiExpand="1" build="p"/>
      <p:bldP spid="7" grpId="0" animBg="1"/>
      <p:bldP spid="8" grpId="0" animBg="1"/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1C086-43E2-3148-CDCB-8133300EC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357A575-4DA0-79F9-9BD0-8FF49414D1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48" b="1"/>
          <a:stretch/>
        </p:blipFill>
        <p:spPr>
          <a:xfrm rot="10800000">
            <a:off x="0" y="5367895"/>
            <a:ext cx="12192000" cy="1490105"/>
          </a:xfrm>
          <a:prstGeom prst="rect">
            <a:avLst/>
          </a:prstGeom>
        </p:spPr>
      </p:pic>
      <p:pic>
        <p:nvPicPr>
          <p:cNvPr id="24" name="Imagem 2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5E9F029A-D4A6-F125-8235-3132D8A40A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852" r="58950"/>
          <a:stretch>
            <a:fillRect/>
          </a:stretch>
        </p:blipFill>
        <p:spPr bwMode="auto">
          <a:xfrm>
            <a:off x="8361952" y="1559950"/>
            <a:ext cx="2416537" cy="50597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CaixaDeTexto 28">
            <a:extLst>
              <a:ext uri="{FF2B5EF4-FFF2-40B4-BE49-F238E27FC236}">
                <a16:creationId xmlns:a16="http://schemas.microsoft.com/office/drawing/2014/main" id="{1C5BF8B5-01F4-0DB4-27C5-D7B06F539D2E}"/>
              </a:ext>
            </a:extLst>
          </p:cNvPr>
          <p:cNvSpPr txBox="1"/>
          <p:nvPr/>
        </p:nvSpPr>
        <p:spPr>
          <a:xfrm>
            <a:off x="672223" y="1561193"/>
            <a:ext cx="587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Em andamento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FAAC7E67-4FC8-5ED3-E0DD-B74799C56B69}"/>
              </a:ext>
            </a:extLst>
          </p:cNvPr>
          <p:cNvSpPr txBox="1"/>
          <p:nvPr/>
        </p:nvSpPr>
        <p:spPr>
          <a:xfrm>
            <a:off x="672224" y="2411678"/>
            <a:ext cx="6949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2000" b="1" dirty="0"/>
              <a:t>Neste status a portabilidade está sendo realizada.</a:t>
            </a:r>
            <a:endParaRPr lang="pt-BR" sz="2000" b="1" dirty="0">
              <a:solidFill>
                <a:srgbClr val="DA291C"/>
              </a:solidFill>
            </a:endParaRPr>
          </a:p>
        </p:txBody>
      </p:sp>
      <p:sp>
        <p:nvSpPr>
          <p:cNvPr id="32" name="Google Shape;601;p32">
            <a:extLst>
              <a:ext uri="{FF2B5EF4-FFF2-40B4-BE49-F238E27FC236}">
                <a16:creationId xmlns:a16="http://schemas.microsoft.com/office/drawing/2014/main" id="{56F9B34A-6354-AD85-5E0C-0FAE80C76A9B}"/>
              </a:ext>
            </a:extLst>
          </p:cNvPr>
          <p:cNvSpPr/>
          <p:nvPr/>
        </p:nvSpPr>
        <p:spPr>
          <a:xfrm>
            <a:off x="1474280" y="941522"/>
            <a:ext cx="8286940" cy="477071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noProof="0" dirty="0">
                <a:latin typeface="+mj-lt"/>
                <a:cs typeface="Segoe UI" panose="020B0502040204020203" pitchFamily="34" charset="0"/>
                <a:sym typeface="Quattrocento Sans"/>
              </a:rPr>
              <a:t>STATUS DA PORTABILIDADE 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sp>
        <p:nvSpPr>
          <p:cNvPr id="8" name="Retângulo: Único Canto Recortado 4">
            <a:extLst>
              <a:ext uri="{FF2B5EF4-FFF2-40B4-BE49-F238E27FC236}">
                <a16:creationId xmlns:a16="http://schemas.microsoft.com/office/drawing/2014/main" id="{AEC838E5-ECB6-7416-FF0E-E4DF0974CD19}"/>
              </a:ext>
            </a:extLst>
          </p:cNvPr>
          <p:cNvSpPr/>
          <p:nvPr/>
        </p:nvSpPr>
        <p:spPr>
          <a:xfrm>
            <a:off x="-2943" y="5725575"/>
            <a:ext cx="4791920" cy="1149058"/>
          </a:xfrm>
          <a:prstGeom prst="snip1Rect">
            <a:avLst>
              <a:gd name="adj" fmla="val 37757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pt-BR" sz="1600" b="1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176B55F-2F0D-886A-2E23-BCB5675E20F3}"/>
              </a:ext>
            </a:extLst>
          </p:cNvPr>
          <p:cNvSpPr txBox="1"/>
          <p:nvPr/>
        </p:nvSpPr>
        <p:spPr>
          <a:xfrm>
            <a:off x="309715" y="5970919"/>
            <a:ext cx="4355275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1600" b="1" dirty="0">
                <a:solidFill>
                  <a:schemeClr val="bg1"/>
                </a:solidFill>
                <a:cs typeface="Segoe UI" panose="020B0502040204020203" pitchFamily="34" charset="0"/>
              </a:rPr>
              <a:t>Atenção:</a:t>
            </a:r>
            <a:r>
              <a:rPr lang="pt-BR" sz="1600" i="1" dirty="0">
                <a:solidFill>
                  <a:schemeClr val="bg1"/>
                </a:solidFill>
                <a:cs typeface="Segoe UI" panose="020B0502040204020203" pitchFamily="34" charset="0"/>
                <a:sym typeface="Quattrocento Sans"/>
              </a:rPr>
              <a:t> </a:t>
            </a:r>
            <a:r>
              <a:rPr lang="pt-BR" sz="1600" dirty="0">
                <a:solidFill>
                  <a:schemeClr val="bg1"/>
                </a:solidFill>
                <a:latin typeface="AMX" pitchFamily="2" charset="0"/>
                <a:ea typeface="Calibri" panose="020F0502020204030204" pitchFamily="34" charset="0"/>
                <a:cs typeface="Calibri" panose="020F0502020204030204" pitchFamily="34" charset="0"/>
              </a:rPr>
              <a:t>A portabilidade poderá ser cancelada em até 2 dias úteis antes da data agendada.</a:t>
            </a:r>
          </a:p>
        </p:txBody>
      </p:sp>
    </p:spTree>
    <p:extLst>
      <p:ext uri="{BB962C8B-B14F-4D97-AF65-F5344CB8AC3E}">
        <p14:creationId xmlns:p14="http://schemas.microsoft.com/office/powerpoint/2010/main" val="161674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uiExpand="1" build="p"/>
      <p:bldP spid="32" grpId="0" animBg="1"/>
      <p:bldP spid="8" grpId="0" animBg="1"/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EC23F-254D-27CD-1BFD-29AD2C077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D117DA80-53D6-2256-BA85-E141967E8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48" b="1"/>
          <a:stretch/>
        </p:blipFill>
        <p:spPr>
          <a:xfrm rot="10800000">
            <a:off x="0" y="5367895"/>
            <a:ext cx="12192000" cy="1490105"/>
          </a:xfrm>
          <a:prstGeom prst="rect">
            <a:avLst/>
          </a:prstGeom>
        </p:spPr>
      </p:pic>
      <p:sp>
        <p:nvSpPr>
          <p:cNvPr id="3" name="Google Shape;601;p32">
            <a:extLst>
              <a:ext uri="{FF2B5EF4-FFF2-40B4-BE49-F238E27FC236}">
                <a16:creationId xmlns:a16="http://schemas.microsoft.com/office/drawing/2014/main" id="{5793BADE-7166-DA5B-7A5E-8F77F9D5B9CE}"/>
              </a:ext>
            </a:extLst>
          </p:cNvPr>
          <p:cNvSpPr/>
          <p:nvPr/>
        </p:nvSpPr>
        <p:spPr>
          <a:xfrm>
            <a:off x="1474280" y="941523"/>
            <a:ext cx="9243440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/>
            </a:pPr>
            <a:r>
              <a:rPr lang="pt-BR" sz="2000" b="1" noProof="0" dirty="0">
                <a:latin typeface="+mj-lt"/>
                <a:cs typeface="Segoe UI" panose="020B0502040204020203" pitchFamily="34" charset="0"/>
                <a:sym typeface="Quattrocento Sans"/>
              </a:rPr>
              <a:t>STATUS DA PORTABILIDADE 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</a:endParaRPr>
          </a:p>
        </p:txBody>
      </p:sp>
      <p:pic>
        <p:nvPicPr>
          <p:cNvPr id="28" name="Imagem 27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512F6BBC-6AAA-6B7E-C85C-14CF0BE025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7032"/>
          <a:stretch>
            <a:fillRect/>
          </a:stretch>
        </p:blipFill>
        <p:spPr bwMode="auto">
          <a:xfrm>
            <a:off x="8378166" y="1042156"/>
            <a:ext cx="2568154" cy="53772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3C9B3401-A7F5-B7A7-4604-88CACBEC2224}"/>
              </a:ext>
            </a:extLst>
          </p:cNvPr>
          <p:cNvSpPr txBox="1"/>
          <p:nvPr/>
        </p:nvSpPr>
        <p:spPr>
          <a:xfrm>
            <a:off x="672223" y="1561193"/>
            <a:ext cx="587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Rejeitada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761A466-6A77-3EB3-7FE9-A140A548FAB5}"/>
              </a:ext>
            </a:extLst>
          </p:cNvPr>
          <p:cNvSpPr txBox="1"/>
          <p:nvPr/>
        </p:nvSpPr>
        <p:spPr>
          <a:xfrm>
            <a:off x="672224" y="2411678"/>
            <a:ext cx="6460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2000" b="1" dirty="0"/>
              <a:t>Neste status da portabilidade ocorre por causa da ausência no SMS.</a:t>
            </a:r>
            <a:endParaRPr lang="pt-BR" sz="2000" b="1" dirty="0">
              <a:solidFill>
                <a:srgbClr val="DA29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85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B2E00-81A2-D733-A2A4-C12BBEA24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Forma&#10;&#10;O conteúdo gerado por IA pode estar incorreto.">
            <a:extLst>
              <a:ext uri="{FF2B5EF4-FFF2-40B4-BE49-F238E27FC236}">
                <a16:creationId xmlns:a16="http://schemas.microsoft.com/office/drawing/2014/main" id="{12333AC4-F5C5-D2B5-476E-E9BCA5E37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r="73219"/>
          <a:stretch/>
        </p:blipFill>
        <p:spPr>
          <a:xfrm>
            <a:off x="7555230" y="0"/>
            <a:ext cx="4383314" cy="660559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8A8F14F2-321F-11D8-3041-602D3F4B840B}"/>
              </a:ext>
            </a:extLst>
          </p:cNvPr>
          <p:cNvSpPr/>
          <p:nvPr/>
        </p:nvSpPr>
        <p:spPr>
          <a:xfrm>
            <a:off x="8319511" y="813692"/>
            <a:ext cx="2630413" cy="5791898"/>
          </a:xfrm>
          <a:prstGeom prst="rect">
            <a:avLst/>
          </a:prstGeom>
          <a:gradFill flip="none" rotWithShape="1">
            <a:gsLst>
              <a:gs pos="0">
                <a:srgbClr val="AE2116"/>
              </a:gs>
              <a:gs pos="75000">
                <a:srgbClr val="DA291C"/>
              </a:gs>
              <a:gs pos="100000">
                <a:srgbClr val="FF5144">
                  <a:alpha val="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373BA92-EC13-A973-AC05-FDA3C8AC7E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5414" y="1025897"/>
            <a:ext cx="2178609" cy="5367488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C60E9205-0A74-7FEA-7635-A61FC7B143AE}"/>
              </a:ext>
            </a:extLst>
          </p:cNvPr>
          <p:cNvSpPr txBox="1"/>
          <p:nvPr/>
        </p:nvSpPr>
        <p:spPr>
          <a:xfrm>
            <a:off x="672223" y="1561193"/>
            <a:ext cx="587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Cancelamento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7EF101D-D3D7-61FB-BFF1-73999E4D842B}"/>
              </a:ext>
            </a:extLst>
          </p:cNvPr>
          <p:cNvSpPr txBox="1"/>
          <p:nvPr/>
        </p:nvSpPr>
        <p:spPr>
          <a:xfrm>
            <a:off x="672224" y="2411678"/>
            <a:ext cx="6949896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Entre no App </a:t>
            </a:r>
            <a:r>
              <a:rPr lang="pt-BR" sz="2000" b="1" dirty="0">
                <a:solidFill>
                  <a:srgbClr val="DA291C"/>
                </a:solidFill>
              </a:rPr>
              <a:t>Claro </a:t>
            </a:r>
            <a:r>
              <a:rPr lang="pt-BR" sz="2000" b="1" dirty="0" err="1">
                <a:solidFill>
                  <a:srgbClr val="DA291C"/>
                </a:solidFill>
              </a:rPr>
              <a:t>flex</a:t>
            </a:r>
            <a:r>
              <a:rPr lang="pt-BR" sz="2000" b="1" dirty="0">
                <a:solidFill>
                  <a:srgbClr val="DA291C"/>
                </a:solidFill>
              </a:rPr>
              <a:t> </a:t>
            </a:r>
            <a:r>
              <a:rPr lang="pt-BR" sz="2000" dirty="0"/>
              <a:t>e clique em </a:t>
            </a:r>
            <a:r>
              <a:rPr lang="pt-BR" sz="2000" b="1" dirty="0">
                <a:solidFill>
                  <a:srgbClr val="DA291C"/>
                </a:solidFill>
              </a:rPr>
              <a:t>“Já sou Flex”;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Entre </a:t>
            </a:r>
            <a:r>
              <a:rPr lang="pt-BR" sz="2000" dirty="0"/>
              <a:t>com as </a:t>
            </a:r>
            <a:r>
              <a:rPr lang="pt-BR" sz="2000" b="1" dirty="0"/>
              <a:t>credenciais;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Vá até o “Menu”;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Clique </a:t>
            </a:r>
            <a:r>
              <a:rPr lang="pt-BR" sz="2000" dirty="0"/>
              <a:t>em </a:t>
            </a:r>
            <a:r>
              <a:rPr lang="pt-BR" sz="2000" b="1" dirty="0">
                <a:solidFill>
                  <a:srgbClr val="DA291C"/>
                </a:solidFill>
              </a:rPr>
              <a:t>“Meu Plano”;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Clique </a:t>
            </a:r>
            <a:r>
              <a:rPr lang="pt-BR" sz="2000" dirty="0"/>
              <a:t>em </a:t>
            </a:r>
            <a:r>
              <a:rPr lang="pt-BR" sz="2000" b="1" dirty="0"/>
              <a:t>“Cancelar meu plano </a:t>
            </a:r>
            <a:r>
              <a:rPr lang="pt-BR" sz="2000" b="1" dirty="0">
                <a:solidFill>
                  <a:srgbClr val="DA291C"/>
                </a:solidFill>
              </a:rPr>
              <a:t>Claro </a:t>
            </a:r>
            <a:r>
              <a:rPr lang="pt-BR" sz="2000" b="1" dirty="0" err="1">
                <a:solidFill>
                  <a:srgbClr val="DA291C"/>
                </a:solidFill>
              </a:rPr>
              <a:t>flex</a:t>
            </a:r>
            <a:r>
              <a:rPr lang="pt-BR" sz="2000" b="1" dirty="0">
                <a:solidFill>
                  <a:srgbClr val="DA291C"/>
                </a:solidFill>
              </a:rPr>
              <a:t>”.</a:t>
            </a:r>
          </a:p>
          <a:p>
            <a:pPr lvl="1">
              <a:spcAft>
                <a:spcPts val="600"/>
              </a:spcAft>
            </a:pPr>
            <a:endParaRPr lang="pt-BR" sz="2000" b="1" dirty="0">
              <a:solidFill>
                <a:srgbClr val="DA29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91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DAEF8-F127-2782-3D51-C05E5F0D9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O conteúdo gerado por IA pode estar incorreto.">
            <a:extLst>
              <a:ext uri="{FF2B5EF4-FFF2-40B4-BE49-F238E27FC236}">
                <a16:creationId xmlns:a16="http://schemas.microsoft.com/office/drawing/2014/main" id="{3D481B0A-0BC2-1C5E-E42C-7E8BDA25BB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r="73219"/>
          <a:stretch/>
        </p:blipFill>
        <p:spPr>
          <a:xfrm>
            <a:off x="7040880" y="120476"/>
            <a:ext cx="4383314" cy="6605590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0B5C892E-64D5-F38B-C243-978A297F3B85}"/>
              </a:ext>
            </a:extLst>
          </p:cNvPr>
          <p:cNvSpPr/>
          <p:nvPr/>
        </p:nvSpPr>
        <p:spPr>
          <a:xfrm>
            <a:off x="7531994" y="1102451"/>
            <a:ext cx="3177030" cy="5315588"/>
          </a:xfrm>
          <a:prstGeom prst="rect">
            <a:avLst/>
          </a:prstGeom>
          <a:gradFill flip="none" rotWithShape="1">
            <a:gsLst>
              <a:gs pos="0">
                <a:srgbClr val="AE2116"/>
              </a:gs>
              <a:gs pos="75000">
                <a:srgbClr val="DA291C"/>
              </a:gs>
              <a:gs pos="100000">
                <a:srgbClr val="FF5144">
                  <a:alpha val="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15333E44-D5AE-9FD8-70B9-CCB19325F4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5445" y="1425926"/>
            <a:ext cx="2630128" cy="4668638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4FB8750-EE62-EE8A-D96B-648FBFB42932}"/>
              </a:ext>
            </a:extLst>
          </p:cNvPr>
          <p:cNvSpPr txBox="1"/>
          <p:nvPr/>
        </p:nvSpPr>
        <p:spPr>
          <a:xfrm>
            <a:off x="672223" y="1561193"/>
            <a:ext cx="587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Cancelamento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FE6FA80-D4D2-8DEC-0549-72902132CAF0}"/>
              </a:ext>
            </a:extLst>
          </p:cNvPr>
          <p:cNvSpPr txBox="1"/>
          <p:nvPr/>
        </p:nvSpPr>
        <p:spPr>
          <a:xfrm>
            <a:off x="672224" y="2411678"/>
            <a:ext cx="694989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 startAt="6"/>
            </a:pPr>
            <a:r>
              <a:rPr lang="pt-BR" sz="2000" b="1" dirty="0"/>
              <a:t>Clique em </a:t>
            </a:r>
            <a:r>
              <a:rPr lang="pt-BR" sz="2000" b="1" dirty="0">
                <a:solidFill>
                  <a:srgbClr val="DA291C"/>
                </a:solidFill>
              </a:rPr>
              <a:t>“sim”</a:t>
            </a:r>
            <a:r>
              <a:rPr lang="pt-BR" sz="2000" dirty="0"/>
              <a:t>.</a:t>
            </a:r>
            <a:endParaRPr lang="pt-BR" sz="2000" dirty="0">
              <a:solidFill>
                <a:srgbClr val="DA291C"/>
              </a:solidFill>
            </a:endParaRP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endParaRPr lang="pt-BR" sz="2000" b="1" dirty="0">
              <a:solidFill>
                <a:srgbClr val="DA29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02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0" grpId="0" uiExpand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402A9-E727-7BF3-5C43-425C28239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O conteúdo gerado por IA pode estar incorreto.">
            <a:extLst>
              <a:ext uri="{FF2B5EF4-FFF2-40B4-BE49-F238E27FC236}">
                <a16:creationId xmlns:a16="http://schemas.microsoft.com/office/drawing/2014/main" id="{F51C19E3-DBB9-228D-0FF3-5A77017AD9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r="73219"/>
          <a:stretch/>
        </p:blipFill>
        <p:spPr>
          <a:xfrm>
            <a:off x="7520940" y="252410"/>
            <a:ext cx="4383314" cy="6605590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28781456-6E96-EF10-243C-7F26A17F0E3F}"/>
              </a:ext>
            </a:extLst>
          </p:cNvPr>
          <p:cNvSpPr/>
          <p:nvPr/>
        </p:nvSpPr>
        <p:spPr>
          <a:xfrm>
            <a:off x="8022942" y="1296111"/>
            <a:ext cx="3178007" cy="5192131"/>
          </a:xfrm>
          <a:prstGeom prst="rect">
            <a:avLst/>
          </a:prstGeom>
          <a:gradFill flip="none" rotWithShape="1">
            <a:gsLst>
              <a:gs pos="0">
                <a:srgbClr val="AE2116"/>
              </a:gs>
              <a:gs pos="75000">
                <a:srgbClr val="DA291C"/>
              </a:gs>
              <a:gs pos="100000">
                <a:srgbClr val="FF5144">
                  <a:alpha val="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B1C2411-F4B8-EB53-90CE-D1C8DEA5F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303" y="1557858"/>
            <a:ext cx="2596531" cy="4668639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6C80D56-D611-BA0A-CA8A-0905314AF051}"/>
              </a:ext>
            </a:extLst>
          </p:cNvPr>
          <p:cNvSpPr txBox="1"/>
          <p:nvPr/>
        </p:nvSpPr>
        <p:spPr>
          <a:xfrm>
            <a:off x="672223" y="1561193"/>
            <a:ext cx="587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Cancelamento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9CBC82F-40FE-881F-ED81-42BC566FA314}"/>
              </a:ext>
            </a:extLst>
          </p:cNvPr>
          <p:cNvSpPr txBox="1"/>
          <p:nvPr/>
        </p:nvSpPr>
        <p:spPr>
          <a:xfrm>
            <a:off x="672224" y="2411678"/>
            <a:ext cx="694989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 startAt="7"/>
            </a:pPr>
            <a:r>
              <a:rPr lang="pt-BR" sz="2000" b="1" dirty="0"/>
              <a:t>Recebe </a:t>
            </a:r>
            <a:r>
              <a:rPr lang="pt-BR" sz="2000" dirty="0"/>
              <a:t>o desconto de Retenção;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 startAt="7"/>
            </a:pPr>
            <a:r>
              <a:rPr lang="pt-BR" sz="2000" b="1" dirty="0"/>
              <a:t>Se aceitar o desconto </a:t>
            </a:r>
            <a:r>
              <a:rPr lang="pt-BR" sz="2000" dirty="0"/>
              <a:t>receberá nas próximas 3 renovações;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 startAt="7"/>
            </a:pPr>
            <a:r>
              <a:rPr lang="pt-BR" sz="2000" b="1" dirty="0"/>
              <a:t>Se clicar </a:t>
            </a:r>
            <a:r>
              <a:rPr lang="pt-BR" sz="2000" b="1" dirty="0">
                <a:solidFill>
                  <a:srgbClr val="DA291C"/>
                </a:solidFill>
              </a:rPr>
              <a:t>“Cancelar agora</a:t>
            </a:r>
            <a:r>
              <a:rPr lang="pt-BR" sz="2000" dirty="0">
                <a:solidFill>
                  <a:srgbClr val="DA291C"/>
                </a:solidFill>
              </a:rPr>
              <a:t>”</a:t>
            </a:r>
            <a:r>
              <a:rPr lang="pt-BR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pt-BR" sz="2000" dirty="0">
                <a:solidFill>
                  <a:srgbClr val="DA291C"/>
                </a:solidFill>
              </a:rPr>
              <a:t> </a:t>
            </a:r>
            <a:r>
              <a:rPr lang="pt-BR" sz="2000" dirty="0"/>
              <a:t>receberá outras ofertas de plano.</a:t>
            </a:r>
            <a:endParaRPr lang="pt-BR" sz="2000" dirty="0">
              <a:solidFill>
                <a:srgbClr val="DA291C"/>
              </a:solidFill>
            </a:endParaRP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endParaRPr lang="pt-BR" sz="2000" b="1" dirty="0">
              <a:solidFill>
                <a:srgbClr val="DA29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30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uiExpand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81CA79-72D5-4F00-5992-CD2596F1D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4E5D67E0-BDBF-BEE9-F3C4-9E70F03CC99D}"/>
              </a:ext>
            </a:extLst>
          </p:cNvPr>
          <p:cNvSpPr/>
          <p:nvPr/>
        </p:nvSpPr>
        <p:spPr>
          <a:xfrm>
            <a:off x="8342386" y="1061007"/>
            <a:ext cx="3177390" cy="5313943"/>
          </a:xfrm>
          <a:prstGeom prst="rect">
            <a:avLst/>
          </a:prstGeom>
          <a:gradFill flip="none" rotWithShape="1">
            <a:gsLst>
              <a:gs pos="0">
                <a:srgbClr val="AE2116"/>
              </a:gs>
              <a:gs pos="75000">
                <a:srgbClr val="DA291C"/>
              </a:gs>
              <a:gs pos="100000">
                <a:srgbClr val="FF5144">
                  <a:alpha val="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D22A935D-8ACE-1413-3FE2-0D887898C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0897" y="1273628"/>
            <a:ext cx="2722079" cy="4830647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6205EF8E-6502-493B-476B-F10A8FFE4C71}"/>
              </a:ext>
            </a:extLst>
          </p:cNvPr>
          <p:cNvSpPr txBox="1"/>
          <p:nvPr/>
        </p:nvSpPr>
        <p:spPr>
          <a:xfrm>
            <a:off x="672223" y="1561193"/>
            <a:ext cx="587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Reativação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396F398-0AA8-0A61-D805-DA91F7CB53EC}"/>
              </a:ext>
            </a:extLst>
          </p:cNvPr>
          <p:cNvSpPr txBox="1"/>
          <p:nvPr/>
        </p:nvSpPr>
        <p:spPr>
          <a:xfrm>
            <a:off x="672224" y="2411678"/>
            <a:ext cx="69498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Entre no App </a:t>
            </a:r>
            <a:r>
              <a:rPr lang="pt-BR" sz="2000" b="1" dirty="0">
                <a:solidFill>
                  <a:srgbClr val="DA291C"/>
                </a:solidFill>
              </a:rPr>
              <a:t>Claro flex</a:t>
            </a:r>
            <a:r>
              <a:rPr lang="pt-BR" sz="2000" b="1" dirty="0"/>
              <a:t> </a:t>
            </a:r>
            <a:r>
              <a:rPr lang="pt-BR" sz="2000" dirty="0"/>
              <a:t>e clique em </a:t>
            </a:r>
            <a:r>
              <a:rPr lang="pt-BR" sz="2000" b="1" dirty="0">
                <a:solidFill>
                  <a:srgbClr val="DA291C"/>
                </a:solidFill>
              </a:rPr>
              <a:t>“Já sou Flex”;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Entre com as credenciais;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r>
              <a:rPr lang="pt-BR" sz="2000" b="1" dirty="0"/>
              <a:t>Clique </a:t>
            </a:r>
            <a:r>
              <a:rPr lang="pt-BR" sz="2000" dirty="0"/>
              <a:t>em </a:t>
            </a:r>
            <a:r>
              <a:rPr lang="pt-BR" sz="2000" b="1" dirty="0">
                <a:solidFill>
                  <a:srgbClr val="DA291C"/>
                </a:solidFill>
              </a:rPr>
              <a:t>“Reativar agora” </a:t>
            </a:r>
            <a:r>
              <a:rPr lang="pt-BR" sz="2000" dirty="0"/>
              <a:t>ou vá até o menu e selecione </a:t>
            </a:r>
            <a:r>
              <a:rPr lang="pt-BR" sz="2000" b="1" dirty="0">
                <a:solidFill>
                  <a:srgbClr val="DA291C"/>
                </a:solidFill>
              </a:rPr>
              <a:t>“Reativar meu Claro flex”;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036C8302-AB1C-FA32-96D9-6B6788B1E9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870">
            <a:off x="-1270884" y="3917694"/>
            <a:ext cx="6103659" cy="399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CC80-A3AC-4C00-707A-35EDC8417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D542166C-0CF6-FBB3-7510-7ECE7F2764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870">
            <a:off x="-1212826" y="4377055"/>
            <a:ext cx="6103659" cy="3995789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74EA71B6-B49F-77A9-2E7E-BAC0B8909AAF}"/>
              </a:ext>
            </a:extLst>
          </p:cNvPr>
          <p:cNvSpPr/>
          <p:nvPr/>
        </p:nvSpPr>
        <p:spPr>
          <a:xfrm>
            <a:off x="8317676" y="1061007"/>
            <a:ext cx="3177390" cy="5313943"/>
          </a:xfrm>
          <a:prstGeom prst="rect">
            <a:avLst/>
          </a:prstGeom>
          <a:gradFill flip="none" rotWithShape="1">
            <a:gsLst>
              <a:gs pos="0">
                <a:srgbClr val="AE2116"/>
              </a:gs>
              <a:gs pos="75000">
                <a:srgbClr val="DA291C"/>
              </a:gs>
              <a:gs pos="100000">
                <a:srgbClr val="FF5144">
                  <a:alpha val="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E039628-FE7E-468F-2863-5864C0C3E6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0897" y="1273628"/>
            <a:ext cx="2710949" cy="4830647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65630956-75E0-87F3-B6B8-FC658C2BEC34}"/>
              </a:ext>
            </a:extLst>
          </p:cNvPr>
          <p:cNvSpPr txBox="1"/>
          <p:nvPr/>
        </p:nvSpPr>
        <p:spPr>
          <a:xfrm>
            <a:off x="672223" y="1561193"/>
            <a:ext cx="5873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rgbClr val="DA291C"/>
                </a:solidFill>
                <a:latin typeface="AMX Black" pitchFamily="2" charset="0"/>
              </a:rPr>
              <a:t>Reativação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DCF9D8B-5086-509D-654C-F12715BC4905}"/>
              </a:ext>
            </a:extLst>
          </p:cNvPr>
          <p:cNvSpPr txBox="1"/>
          <p:nvPr/>
        </p:nvSpPr>
        <p:spPr>
          <a:xfrm>
            <a:off x="672224" y="2411678"/>
            <a:ext cx="694989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spcAft>
                <a:spcPts val="600"/>
              </a:spcAft>
              <a:buFont typeface="+mj-lt"/>
              <a:buAutoNum type="arabicPeriod" startAt="4"/>
            </a:pPr>
            <a:r>
              <a:rPr lang="pt-BR" sz="2000" b="1" dirty="0"/>
              <a:t>Selecione </a:t>
            </a:r>
            <a:r>
              <a:rPr lang="pt-BR" sz="2000" dirty="0"/>
              <a:t>o Plano desejado;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 startAt="4"/>
            </a:pPr>
            <a:r>
              <a:rPr lang="pt-BR" sz="2000" b="1" dirty="0"/>
              <a:t>Selecione </a:t>
            </a:r>
            <a:r>
              <a:rPr lang="pt-BR" sz="2000" b="1" dirty="0">
                <a:solidFill>
                  <a:srgbClr val="DA291C"/>
                </a:solidFill>
              </a:rPr>
              <a:t>“Manter número Claro” </a:t>
            </a:r>
            <a:r>
              <a:rPr lang="pt-BR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ou </a:t>
            </a:r>
            <a:r>
              <a:rPr lang="pt-BR" sz="2000" b="1" dirty="0">
                <a:solidFill>
                  <a:srgbClr val="DA291C"/>
                </a:solidFill>
              </a:rPr>
              <a:t>“Trazer de nova operadora”;</a:t>
            </a:r>
            <a:endParaRPr lang="pt-BR" sz="2000" b="1" dirty="0"/>
          </a:p>
          <a:p>
            <a:pPr marL="914400" lvl="1" indent="-457200">
              <a:spcAft>
                <a:spcPts val="600"/>
              </a:spcAft>
              <a:buFont typeface="+mj-lt"/>
              <a:buAutoNum type="arabicPeriod" startAt="4"/>
            </a:pPr>
            <a:r>
              <a:rPr lang="pt-BR" sz="2000" b="1" dirty="0"/>
              <a:t>Confirme </a:t>
            </a:r>
            <a:r>
              <a:rPr lang="pt-BR" sz="2000" dirty="0"/>
              <a:t>o número;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 startAt="4"/>
            </a:pPr>
            <a:r>
              <a:rPr lang="pt-BR" sz="2000" b="1" dirty="0"/>
              <a:t>No resumo </a:t>
            </a:r>
            <a:r>
              <a:rPr lang="pt-BR" sz="2000" dirty="0"/>
              <a:t>de pedido clique em </a:t>
            </a:r>
            <a:r>
              <a:rPr lang="pt-BR" sz="2000" b="1" dirty="0">
                <a:solidFill>
                  <a:srgbClr val="DA291C"/>
                </a:solidFill>
              </a:rPr>
              <a:t>“Avançar”;</a:t>
            </a:r>
            <a:endParaRPr lang="pt-BR" sz="2000" b="1" dirty="0"/>
          </a:p>
          <a:p>
            <a:pPr marL="914400" lvl="1" indent="-457200">
              <a:spcAft>
                <a:spcPts val="600"/>
              </a:spcAft>
              <a:buFont typeface="+mj-lt"/>
              <a:buAutoNum type="arabicPeriod" startAt="4"/>
            </a:pPr>
            <a:r>
              <a:rPr lang="pt-BR" sz="2000" b="1" dirty="0"/>
              <a:t>Selecione </a:t>
            </a:r>
            <a:r>
              <a:rPr lang="pt-BR" sz="2000" dirty="0"/>
              <a:t>forma de </a:t>
            </a:r>
            <a:r>
              <a:rPr lang="pt-BR" sz="2000" b="1" dirty="0">
                <a:solidFill>
                  <a:srgbClr val="DA291C"/>
                </a:solidFill>
              </a:rPr>
              <a:t>pagamento; </a:t>
            </a:r>
            <a:endParaRPr lang="pt-BR" sz="2000" b="1" dirty="0"/>
          </a:p>
          <a:p>
            <a:pPr marL="914400" lvl="1" indent="-457200">
              <a:spcAft>
                <a:spcPts val="600"/>
              </a:spcAft>
              <a:buFont typeface="+mj-lt"/>
              <a:buAutoNum type="arabicPeriod" startAt="4"/>
            </a:pPr>
            <a:r>
              <a:rPr lang="pt-BR" sz="2000" b="1" dirty="0"/>
              <a:t>Clique </a:t>
            </a:r>
            <a:r>
              <a:rPr lang="pt-BR" sz="2000" b="1" dirty="0">
                <a:solidFill>
                  <a:srgbClr val="DA291C"/>
                </a:solidFill>
              </a:rPr>
              <a:t>“Avançar”.</a:t>
            </a:r>
          </a:p>
        </p:txBody>
      </p:sp>
    </p:spTree>
    <p:extLst>
      <p:ext uri="{BB962C8B-B14F-4D97-AF65-F5344CB8AC3E}">
        <p14:creationId xmlns:p14="http://schemas.microsoft.com/office/powerpoint/2010/main" val="124191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uiExpand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0CE3B-0F7E-55A0-3E36-675D4B3DB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22FB47A3-6159-64E3-17AF-392B582B189F}"/>
              </a:ext>
            </a:extLst>
          </p:cNvPr>
          <p:cNvSpPr/>
          <p:nvPr/>
        </p:nvSpPr>
        <p:spPr>
          <a:xfrm>
            <a:off x="-11603" y="1277257"/>
            <a:ext cx="9532974" cy="3970797"/>
          </a:xfrm>
          <a:prstGeom prst="rect">
            <a:avLst/>
          </a:prstGeom>
          <a:gradFill flip="none" rotWithShape="1">
            <a:gsLst>
              <a:gs pos="64000">
                <a:schemeClr val="bg1">
                  <a:lumMod val="85000"/>
                </a:schemeClr>
              </a:gs>
              <a:gs pos="0">
                <a:schemeClr val="bg1"/>
              </a:gs>
              <a:gs pos="100000">
                <a:schemeClr val="bg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CC89DF0-9A21-C358-10D4-925DB9EE8904}"/>
              </a:ext>
            </a:extLst>
          </p:cNvPr>
          <p:cNvSpPr txBox="1"/>
          <p:nvPr/>
        </p:nvSpPr>
        <p:spPr>
          <a:xfrm>
            <a:off x="410453" y="1794595"/>
            <a:ext cx="702086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t-BR" sz="2400" dirty="0"/>
              <a:t>Agora você já conhece os procedimentos de Ativação e todas as Funcionalidades do Claro flex e está pronto para oferecê-lo e trazer mais facilidade para a vida dos clientes.</a:t>
            </a:r>
          </a:p>
          <a:p>
            <a:pPr>
              <a:spcAft>
                <a:spcPts val="600"/>
              </a:spcAft>
            </a:pPr>
            <a:r>
              <a:rPr lang="pt-BR" sz="2400" b="1" i="1" dirty="0"/>
              <a:t>Consulte este material sempre que precisar!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5F8C53E-2ECC-ADEB-2F21-4E398A18956D}"/>
              </a:ext>
            </a:extLst>
          </p:cNvPr>
          <p:cNvSpPr txBox="1"/>
          <p:nvPr/>
        </p:nvSpPr>
        <p:spPr>
          <a:xfrm>
            <a:off x="410453" y="3886813"/>
            <a:ext cx="735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DA291C"/>
                </a:solidFill>
                <a:latin typeface="AMX Black" pitchFamily="2" charset="0"/>
              </a:rPr>
              <a:t>Agradecemos a sua participação!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7AEF181C-BFD2-6B74-BC9C-E73819993266}"/>
              </a:ext>
            </a:extLst>
          </p:cNvPr>
          <p:cNvGrpSpPr/>
          <p:nvPr/>
        </p:nvGrpSpPr>
        <p:grpSpPr>
          <a:xfrm>
            <a:off x="2771648" y="5592653"/>
            <a:ext cx="1624746" cy="577705"/>
            <a:chOff x="10771160" y="234969"/>
            <a:chExt cx="748257" cy="266055"/>
          </a:xfrm>
          <a:solidFill>
            <a:schemeClr val="bg1">
              <a:lumMod val="95000"/>
            </a:schemeClr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50D8621-63F8-5350-8CEB-B2DD908B1D26}"/>
                </a:ext>
              </a:extLst>
            </p:cNvPr>
            <p:cNvSpPr/>
            <p:nvPr/>
          </p:nvSpPr>
          <p:spPr>
            <a:xfrm>
              <a:off x="10835380" y="299189"/>
              <a:ext cx="128379" cy="201835"/>
            </a:xfrm>
            <a:custGeom>
              <a:avLst/>
              <a:gdLst/>
              <a:ahLst/>
              <a:cxnLst/>
              <a:rect l="l" t="t" r="r" b="b"/>
              <a:pathLst>
                <a:path w="266573" h="419100">
                  <a:moveTo>
                    <a:pt x="266573" y="104648"/>
                  </a:moveTo>
                  <a:lnTo>
                    <a:pt x="266573" y="28575"/>
                  </a:lnTo>
                  <a:cubicBezTo>
                    <a:pt x="266573" y="12827"/>
                    <a:pt x="253746" y="0"/>
                    <a:pt x="237998" y="0"/>
                  </a:cubicBezTo>
                  <a:lnTo>
                    <a:pt x="133223" y="0"/>
                  </a:lnTo>
                  <a:cubicBezTo>
                    <a:pt x="59563" y="0"/>
                    <a:pt x="0" y="59690"/>
                    <a:pt x="0" y="133350"/>
                  </a:cubicBezTo>
                  <a:lnTo>
                    <a:pt x="0" y="285877"/>
                  </a:lnTo>
                  <a:cubicBezTo>
                    <a:pt x="0" y="359537"/>
                    <a:pt x="59690" y="419100"/>
                    <a:pt x="133223" y="419100"/>
                  </a:cubicBezTo>
                  <a:lnTo>
                    <a:pt x="237871" y="419100"/>
                  </a:lnTo>
                  <a:cubicBezTo>
                    <a:pt x="253619" y="419100"/>
                    <a:pt x="266446" y="406273"/>
                    <a:pt x="266446" y="390525"/>
                  </a:cubicBezTo>
                  <a:lnTo>
                    <a:pt x="266446" y="314452"/>
                  </a:lnTo>
                  <a:cubicBezTo>
                    <a:pt x="266446" y="298704"/>
                    <a:pt x="253619" y="285877"/>
                    <a:pt x="237871" y="285877"/>
                  </a:cubicBezTo>
                  <a:lnTo>
                    <a:pt x="161798" y="285877"/>
                  </a:lnTo>
                  <a:cubicBezTo>
                    <a:pt x="146050" y="285877"/>
                    <a:pt x="133223" y="273050"/>
                    <a:pt x="133223" y="257302"/>
                  </a:cubicBezTo>
                  <a:lnTo>
                    <a:pt x="133223" y="161798"/>
                  </a:lnTo>
                  <a:cubicBezTo>
                    <a:pt x="133223" y="146050"/>
                    <a:pt x="146050" y="133223"/>
                    <a:pt x="161798" y="133223"/>
                  </a:cubicBezTo>
                  <a:lnTo>
                    <a:pt x="237871" y="133223"/>
                  </a:lnTo>
                  <a:cubicBezTo>
                    <a:pt x="253619" y="133223"/>
                    <a:pt x="266446" y="120396"/>
                    <a:pt x="266446" y="104648"/>
                  </a:cubicBezTo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BBDFA63-15A4-0B7D-4DB2-447B03543A0C}"/>
                </a:ext>
              </a:extLst>
            </p:cNvPr>
            <p:cNvSpPr/>
            <p:nvPr/>
          </p:nvSpPr>
          <p:spPr>
            <a:xfrm>
              <a:off x="10771160" y="234969"/>
              <a:ext cx="128379" cy="128379"/>
            </a:xfrm>
            <a:custGeom>
              <a:avLst/>
              <a:gdLst/>
              <a:ahLst/>
              <a:cxnLst/>
              <a:rect l="l" t="t" r="r" b="b"/>
              <a:pathLst>
                <a:path w="266573" h="266573">
                  <a:moveTo>
                    <a:pt x="266573" y="120142"/>
                  </a:moveTo>
                  <a:lnTo>
                    <a:pt x="266573" y="28575"/>
                  </a:lnTo>
                  <a:cubicBezTo>
                    <a:pt x="266573" y="12827"/>
                    <a:pt x="253746" y="0"/>
                    <a:pt x="237998" y="0"/>
                  </a:cubicBezTo>
                  <a:lnTo>
                    <a:pt x="161925" y="0"/>
                  </a:lnTo>
                  <a:cubicBezTo>
                    <a:pt x="146177" y="0"/>
                    <a:pt x="133350" y="12827"/>
                    <a:pt x="133350" y="28575"/>
                  </a:cubicBezTo>
                  <a:lnTo>
                    <a:pt x="133350" y="104648"/>
                  </a:lnTo>
                  <a:cubicBezTo>
                    <a:pt x="133350" y="120396"/>
                    <a:pt x="120523" y="133223"/>
                    <a:pt x="104775" y="133223"/>
                  </a:cubicBezTo>
                  <a:lnTo>
                    <a:pt x="28575" y="133223"/>
                  </a:lnTo>
                  <a:cubicBezTo>
                    <a:pt x="12827" y="133223"/>
                    <a:pt x="0" y="146050"/>
                    <a:pt x="0" y="161925"/>
                  </a:cubicBezTo>
                  <a:lnTo>
                    <a:pt x="0" y="237998"/>
                  </a:lnTo>
                  <a:cubicBezTo>
                    <a:pt x="0" y="253746"/>
                    <a:pt x="12827" y="266573"/>
                    <a:pt x="28575" y="266573"/>
                  </a:cubicBezTo>
                  <a:lnTo>
                    <a:pt x="120142" y="266573"/>
                  </a:lnTo>
                  <a:cubicBezTo>
                    <a:pt x="120142" y="185801"/>
                    <a:pt x="185801" y="120142"/>
                    <a:pt x="266573" y="120142"/>
                  </a:cubicBezTo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35C01A9-B3DE-94BA-C53F-151CF86C343F}"/>
                </a:ext>
              </a:extLst>
            </p:cNvPr>
            <p:cNvSpPr/>
            <p:nvPr/>
          </p:nvSpPr>
          <p:spPr>
            <a:xfrm>
              <a:off x="11019723" y="299067"/>
              <a:ext cx="37982" cy="52905"/>
            </a:xfrm>
            <a:custGeom>
              <a:avLst/>
              <a:gdLst/>
              <a:ahLst/>
              <a:cxnLst/>
              <a:rect l="l" t="t" r="r" b="b"/>
              <a:pathLst>
                <a:path w="78867" h="109855">
                  <a:moveTo>
                    <a:pt x="50165" y="19050"/>
                  </a:moveTo>
                  <a:lnTo>
                    <a:pt x="50165" y="109855"/>
                  </a:lnTo>
                  <a:lnTo>
                    <a:pt x="28702" y="109855"/>
                  </a:lnTo>
                  <a:lnTo>
                    <a:pt x="28702" y="19050"/>
                  </a:lnTo>
                  <a:lnTo>
                    <a:pt x="0" y="19050"/>
                  </a:lnTo>
                  <a:lnTo>
                    <a:pt x="0" y="0"/>
                  </a:lnTo>
                  <a:lnTo>
                    <a:pt x="78867" y="0"/>
                  </a:lnTo>
                  <a:lnTo>
                    <a:pt x="78867" y="1917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A14370E9-D232-FE15-2FBB-079DD614C5E7}"/>
                </a:ext>
              </a:extLst>
            </p:cNvPr>
            <p:cNvSpPr/>
            <p:nvPr/>
          </p:nvSpPr>
          <p:spPr>
            <a:xfrm>
              <a:off x="11066144" y="299067"/>
              <a:ext cx="40061" cy="52966"/>
            </a:xfrm>
            <a:custGeom>
              <a:avLst/>
              <a:gdLst/>
              <a:ahLst/>
              <a:cxnLst/>
              <a:rect l="l" t="t" r="r" b="b"/>
              <a:pathLst>
                <a:path w="83185" h="109982">
                  <a:moveTo>
                    <a:pt x="41656" y="19050"/>
                  </a:moveTo>
                  <a:lnTo>
                    <a:pt x="21463" y="19050"/>
                  </a:lnTo>
                  <a:lnTo>
                    <a:pt x="21463" y="48133"/>
                  </a:lnTo>
                  <a:lnTo>
                    <a:pt x="41656" y="48133"/>
                  </a:lnTo>
                  <a:cubicBezTo>
                    <a:pt x="51054" y="48133"/>
                    <a:pt x="57277" y="42164"/>
                    <a:pt x="57277" y="33655"/>
                  </a:cubicBezTo>
                  <a:cubicBezTo>
                    <a:pt x="57277" y="25146"/>
                    <a:pt x="51054" y="19177"/>
                    <a:pt x="41656" y="19177"/>
                  </a:cubicBezTo>
                  <a:moveTo>
                    <a:pt x="58293" y="109982"/>
                  </a:moveTo>
                  <a:lnTo>
                    <a:pt x="36830" y="66167"/>
                  </a:lnTo>
                  <a:lnTo>
                    <a:pt x="21463" y="66167"/>
                  </a:lnTo>
                  <a:lnTo>
                    <a:pt x="21463" y="109982"/>
                  </a:lnTo>
                  <a:lnTo>
                    <a:pt x="0" y="109982"/>
                  </a:lnTo>
                  <a:lnTo>
                    <a:pt x="0" y="0"/>
                  </a:lnTo>
                  <a:lnTo>
                    <a:pt x="43053" y="0"/>
                  </a:lnTo>
                  <a:cubicBezTo>
                    <a:pt x="65405" y="0"/>
                    <a:pt x="78740" y="15240"/>
                    <a:pt x="78740" y="33655"/>
                  </a:cubicBezTo>
                  <a:cubicBezTo>
                    <a:pt x="78740" y="49149"/>
                    <a:pt x="69342" y="58674"/>
                    <a:pt x="58674" y="62611"/>
                  </a:cubicBezTo>
                  <a:lnTo>
                    <a:pt x="83185" y="10998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6063B478-D3D5-24A4-0B6E-0A5C027755C4}"/>
                </a:ext>
              </a:extLst>
            </p:cNvPr>
            <p:cNvSpPr/>
            <p:nvPr/>
          </p:nvSpPr>
          <p:spPr>
            <a:xfrm>
              <a:off x="11114768" y="299067"/>
              <a:ext cx="34862" cy="52966"/>
            </a:xfrm>
            <a:custGeom>
              <a:avLst/>
              <a:gdLst/>
              <a:ahLst/>
              <a:cxnLst/>
              <a:rect l="l" t="t" r="r" b="b"/>
              <a:pathLst>
                <a:path w="72390" h="109982">
                  <a:moveTo>
                    <a:pt x="0" y="109982"/>
                  </a:moveTo>
                  <a:lnTo>
                    <a:pt x="0" y="0"/>
                  </a:lnTo>
                  <a:lnTo>
                    <a:pt x="72390" y="0"/>
                  </a:lnTo>
                  <a:lnTo>
                    <a:pt x="72390" y="19177"/>
                  </a:lnTo>
                  <a:lnTo>
                    <a:pt x="21463" y="19177"/>
                  </a:lnTo>
                  <a:lnTo>
                    <a:pt x="21463" y="44958"/>
                  </a:lnTo>
                  <a:lnTo>
                    <a:pt x="64897" y="44958"/>
                  </a:lnTo>
                  <a:lnTo>
                    <a:pt x="64897" y="64135"/>
                  </a:lnTo>
                  <a:lnTo>
                    <a:pt x="21463" y="64135"/>
                  </a:lnTo>
                  <a:lnTo>
                    <a:pt x="21463" y="90805"/>
                  </a:lnTo>
                  <a:lnTo>
                    <a:pt x="72390" y="90805"/>
                  </a:lnTo>
                  <a:lnTo>
                    <a:pt x="72390" y="10998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A76E0388-C158-D0D7-4675-D264174C5306}"/>
                </a:ext>
              </a:extLst>
            </p:cNvPr>
            <p:cNvSpPr/>
            <p:nvPr/>
          </p:nvSpPr>
          <p:spPr>
            <a:xfrm>
              <a:off x="11159784" y="299067"/>
              <a:ext cx="10336" cy="52966"/>
            </a:xfrm>
            <a:custGeom>
              <a:avLst/>
              <a:gdLst/>
              <a:ahLst/>
              <a:cxnLst/>
              <a:rect l="l" t="t" r="r" b="b"/>
              <a:pathLst>
                <a:path w="21463" h="109982">
                  <a:moveTo>
                    <a:pt x="0" y="0"/>
                  </a:moveTo>
                  <a:lnTo>
                    <a:pt x="21463" y="0"/>
                  </a:lnTo>
                  <a:lnTo>
                    <a:pt x="21463" y="109982"/>
                  </a:lnTo>
                  <a:lnTo>
                    <a:pt x="0" y="10998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D9084E04-EE01-3EA8-1C59-F0C7C222400F}"/>
                </a:ext>
              </a:extLst>
            </p:cNvPr>
            <p:cNvSpPr/>
            <p:nvPr/>
          </p:nvSpPr>
          <p:spPr>
            <a:xfrm>
              <a:off x="11182475" y="299067"/>
              <a:ext cx="40550" cy="52966"/>
            </a:xfrm>
            <a:custGeom>
              <a:avLst/>
              <a:gdLst/>
              <a:ahLst/>
              <a:cxnLst/>
              <a:rect l="l" t="t" r="r" b="b"/>
              <a:pathLst>
                <a:path w="84201" h="109982">
                  <a:moveTo>
                    <a:pt x="65024" y="109982"/>
                  </a:moveTo>
                  <a:lnTo>
                    <a:pt x="21463" y="42545"/>
                  </a:lnTo>
                  <a:lnTo>
                    <a:pt x="21463" y="109982"/>
                  </a:lnTo>
                  <a:lnTo>
                    <a:pt x="0" y="109982"/>
                  </a:lnTo>
                  <a:lnTo>
                    <a:pt x="0" y="0"/>
                  </a:lnTo>
                  <a:lnTo>
                    <a:pt x="19177" y="0"/>
                  </a:lnTo>
                  <a:lnTo>
                    <a:pt x="62738" y="67310"/>
                  </a:lnTo>
                  <a:lnTo>
                    <a:pt x="62738" y="0"/>
                  </a:lnTo>
                  <a:lnTo>
                    <a:pt x="84201" y="0"/>
                  </a:lnTo>
                  <a:lnTo>
                    <a:pt x="84201" y="10998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19F8862D-BAE6-986C-ED13-D71023C942E7}"/>
                </a:ext>
              </a:extLst>
            </p:cNvPr>
            <p:cNvSpPr/>
            <p:nvPr/>
          </p:nvSpPr>
          <p:spPr>
            <a:xfrm>
              <a:off x="11229569" y="299067"/>
              <a:ext cx="46728" cy="52966"/>
            </a:xfrm>
            <a:custGeom>
              <a:avLst/>
              <a:gdLst/>
              <a:ahLst/>
              <a:cxnLst/>
              <a:rect l="l" t="t" r="r" b="b"/>
              <a:pathLst>
                <a:path w="97028" h="109982">
                  <a:moveTo>
                    <a:pt x="49022" y="32385"/>
                  </a:moveTo>
                  <a:lnTo>
                    <a:pt x="35179" y="72390"/>
                  </a:lnTo>
                  <a:lnTo>
                    <a:pt x="62484" y="72390"/>
                  </a:lnTo>
                  <a:close/>
                  <a:moveTo>
                    <a:pt x="74676" y="109982"/>
                  </a:moveTo>
                  <a:lnTo>
                    <a:pt x="68199" y="90551"/>
                  </a:lnTo>
                  <a:lnTo>
                    <a:pt x="29083" y="90551"/>
                  </a:lnTo>
                  <a:lnTo>
                    <a:pt x="22479" y="109982"/>
                  </a:lnTo>
                  <a:lnTo>
                    <a:pt x="0" y="109982"/>
                  </a:lnTo>
                  <a:lnTo>
                    <a:pt x="40005" y="0"/>
                  </a:lnTo>
                  <a:lnTo>
                    <a:pt x="56896" y="0"/>
                  </a:lnTo>
                  <a:lnTo>
                    <a:pt x="97028" y="10998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96E7D086-AAD2-3388-2440-793788923493}"/>
                </a:ext>
              </a:extLst>
            </p:cNvPr>
            <p:cNvSpPr/>
            <p:nvPr/>
          </p:nvSpPr>
          <p:spPr>
            <a:xfrm>
              <a:off x="11282842" y="299067"/>
              <a:ext cx="47951" cy="52966"/>
            </a:xfrm>
            <a:custGeom>
              <a:avLst/>
              <a:gdLst/>
              <a:ahLst/>
              <a:cxnLst/>
              <a:rect l="l" t="t" r="r" b="b"/>
              <a:pathLst>
                <a:path w="99568" h="109982">
                  <a:moveTo>
                    <a:pt x="78105" y="109982"/>
                  </a:moveTo>
                  <a:lnTo>
                    <a:pt x="78105" y="45847"/>
                  </a:lnTo>
                  <a:lnTo>
                    <a:pt x="57150" y="87503"/>
                  </a:lnTo>
                  <a:lnTo>
                    <a:pt x="42672" y="87503"/>
                  </a:lnTo>
                  <a:lnTo>
                    <a:pt x="21463" y="45847"/>
                  </a:lnTo>
                  <a:lnTo>
                    <a:pt x="21463" y="109982"/>
                  </a:lnTo>
                  <a:lnTo>
                    <a:pt x="0" y="109982"/>
                  </a:lnTo>
                  <a:lnTo>
                    <a:pt x="0" y="0"/>
                  </a:lnTo>
                  <a:lnTo>
                    <a:pt x="21209" y="0"/>
                  </a:lnTo>
                  <a:lnTo>
                    <a:pt x="49911" y="59436"/>
                  </a:lnTo>
                  <a:lnTo>
                    <a:pt x="78486" y="0"/>
                  </a:lnTo>
                  <a:lnTo>
                    <a:pt x="99568" y="0"/>
                  </a:lnTo>
                  <a:lnTo>
                    <a:pt x="99568" y="10998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D0610BDC-EDF1-0410-EF0E-9C541798F098}"/>
                </a:ext>
              </a:extLst>
            </p:cNvPr>
            <p:cNvSpPr/>
            <p:nvPr/>
          </p:nvSpPr>
          <p:spPr>
            <a:xfrm>
              <a:off x="11343147" y="299067"/>
              <a:ext cx="34862" cy="52966"/>
            </a:xfrm>
            <a:custGeom>
              <a:avLst/>
              <a:gdLst/>
              <a:ahLst/>
              <a:cxnLst/>
              <a:rect l="l" t="t" r="r" b="b"/>
              <a:pathLst>
                <a:path w="72390" h="109982">
                  <a:moveTo>
                    <a:pt x="0" y="109982"/>
                  </a:moveTo>
                  <a:lnTo>
                    <a:pt x="0" y="0"/>
                  </a:lnTo>
                  <a:lnTo>
                    <a:pt x="72390" y="0"/>
                  </a:lnTo>
                  <a:lnTo>
                    <a:pt x="72390" y="19177"/>
                  </a:lnTo>
                  <a:lnTo>
                    <a:pt x="21463" y="19177"/>
                  </a:lnTo>
                  <a:lnTo>
                    <a:pt x="21463" y="44958"/>
                  </a:lnTo>
                  <a:lnTo>
                    <a:pt x="64897" y="44958"/>
                  </a:lnTo>
                  <a:lnTo>
                    <a:pt x="64897" y="64135"/>
                  </a:lnTo>
                  <a:lnTo>
                    <a:pt x="21463" y="64135"/>
                  </a:lnTo>
                  <a:lnTo>
                    <a:pt x="21463" y="90805"/>
                  </a:lnTo>
                  <a:lnTo>
                    <a:pt x="72390" y="90805"/>
                  </a:lnTo>
                  <a:lnTo>
                    <a:pt x="72390" y="10998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FC940F04-D87C-2741-EC65-EC97231C5202}"/>
                </a:ext>
              </a:extLst>
            </p:cNvPr>
            <p:cNvSpPr/>
            <p:nvPr/>
          </p:nvSpPr>
          <p:spPr>
            <a:xfrm>
              <a:off x="11388163" y="299067"/>
              <a:ext cx="40550" cy="52966"/>
            </a:xfrm>
            <a:custGeom>
              <a:avLst/>
              <a:gdLst/>
              <a:ahLst/>
              <a:cxnLst/>
              <a:rect l="l" t="t" r="r" b="b"/>
              <a:pathLst>
                <a:path w="84201" h="109982">
                  <a:moveTo>
                    <a:pt x="65024" y="109982"/>
                  </a:moveTo>
                  <a:lnTo>
                    <a:pt x="21463" y="42545"/>
                  </a:lnTo>
                  <a:lnTo>
                    <a:pt x="21463" y="109982"/>
                  </a:lnTo>
                  <a:lnTo>
                    <a:pt x="0" y="109982"/>
                  </a:lnTo>
                  <a:lnTo>
                    <a:pt x="0" y="0"/>
                  </a:lnTo>
                  <a:lnTo>
                    <a:pt x="19177" y="0"/>
                  </a:lnTo>
                  <a:lnTo>
                    <a:pt x="62738" y="67310"/>
                  </a:lnTo>
                  <a:lnTo>
                    <a:pt x="62738" y="0"/>
                  </a:lnTo>
                  <a:lnTo>
                    <a:pt x="84201" y="0"/>
                  </a:lnTo>
                  <a:lnTo>
                    <a:pt x="84201" y="10998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D29DF0DE-18EB-2468-1629-7321B6E3EE5A}"/>
                </a:ext>
              </a:extLst>
            </p:cNvPr>
            <p:cNvSpPr/>
            <p:nvPr/>
          </p:nvSpPr>
          <p:spPr>
            <a:xfrm>
              <a:off x="11437153" y="299067"/>
              <a:ext cx="37982" cy="52905"/>
            </a:xfrm>
            <a:custGeom>
              <a:avLst/>
              <a:gdLst/>
              <a:ahLst/>
              <a:cxnLst/>
              <a:rect l="l" t="t" r="r" b="b"/>
              <a:pathLst>
                <a:path w="78867" h="109855">
                  <a:moveTo>
                    <a:pt x="50165" y="19050"/>
                  </a:moveTo>
                  <a:lnTo>
                    <a:pt x="50165" y="109855"/>
                  </a:lnTo>
                  <a:lnTo>
                    <a:pt x="28702" y="109855"/>
                  </a:lnTo>
                  <a:lnTo>
                    <a:pt x="28702" y="19050"/>
                  </a:lnTo>
                  <a:lnTo>
                    <a:pt x="0" y="19050"/>
                  </a:lnTo>
                  <a:lnTo>
                    <a:pt x="0" y="0"/>
                  </a:lnTo>
                  <a:lnTo>
                    <a:pt x="78867" y="0"/>
                  </a:lnTo>
                  <a:lnTo>
                    <a:pt x="78867" y="1917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467838B2-35FD-0CD6-DC13-AD54D18D74C4}"/>
                </a:ext>
              </a:extLst>
            </p:cNvPr>
            <p:cNvSpPr/>
            <p:nvPr/>
          </p:nvSpPr>
          <p:spPr>
            <a:xfrm>
              <a:off x="11480273" y="298578"/>
              <a:ext cx="39144" cy="53823"/>
            </a:xfrm>
            <a:custGeom>
              <a:avLst/>
              <a:gdLst/>
              <a:ahLst/>
              <a:cxnLst/>
              <a:rect l="l" t="t" r="r" b="b"/>
              <a:pathLst>
                <a:path w="81280" h="111760">
                  <a:moveTo>
                    <a:pt x="54356" y="25019"/>
                  </a:moveTo>
                  <a:cubicBezTo>
                    <a:pt x="51308" y="21463"/>
                    <a:pt x="46482" y="19177"/>
                    <a:pt x="40640" y="19177"/>
                  </a:cubicBezTo>
                  <a:cubicBezTo>
                    <a:pt x="34798" y="19177"/>
                    <a:pt x="29972" y="21463"/>
                    <a:pt x="26797" y="25019"/>
                  </a:cubicBezTo>
                  <a:cubicBezTo>
                    <a:pt x="22733" y="29591"/>
                    <a:pt x="21590" y="34925"/>
                    <a:pt x="21590" y="55880"/>
                  </a:cubicBezTo>
                  <a:cubicBezTo>
                    <a:pt x="21590" y="76835"/>
                    <a:pt x="22860" y="82042"/>
                    <a:pt x="26797" y="86614"/>
                  </a:cubicBezTo>
                  <a:cubicBezTo>
                    <a:pt x="30099" y="90170"/>
                    <a:pt x="34798" y="92583"/>
                    <a:pt x="40640" y="92583"/>
                  </a:cubicBezTo>
                  <a:cubicBezTo>
                    <a:pt x="46482" y="92583"/>
                    <a:pt x="51308" y="90170"/>
                    <a:pt x="54356" y="86614"/>
                  </a:cubicBezTo>
                  <a:cubicBezTo>
                    <a:pt x="58420" y="82042"/>
                    <a:pt x="59817" y="76835"/>
                    <a:pt x="59817" y="55880"/>
                  </a:cubicBezTo>
                  <a:cubicBezTo>
                    <a:pt x="59817" y="34925"/>
                    <a:pt x="58420" y="29591"/>
                    <a:pt x="54356" y="25019"/>
                  </a:cubicBezTo>
                  <a:moveTo>
                    <a:pt x="69977" y="100203"/>
                  </a:moveTo>
                  <a:cubicBezTo>
                    <a:pt x="62611" y="107569"/>
                    <a:pt x="53340" y="111760"/>
                    <a:pt x="40640" y="111760"/>
                  </a:cubicBezTo>
                  <a:cubicBezTo>
                    <a:pt x="27940" y="111760"/>
                    <a:pt x="18542" y="107569"/>
                    <a:pt x="11176" y="100203"/>
                  </a:cubicBezTo>
                  <a:cubicBezTo>
                    <a:pt x="254" y="89281"/>
                    <a:pt x="0" y="76835"/>
                    <a:pt x="0" y="55880"/>
                  </a:cubicBezTo>
                  <a:cubicBezTo>
                    <a:pt x="0" y="34925"/>
                    <a:pt x="127" y="22479"/>
                    <a:pt x="11176" y="11557"/>
                  </a:cubicBezTo>
                  <a:cubicBezTo>
                    <a:pt x="18542" y="4191"/>
                    <a:pt x="28067" y="0"/>
                    <a:pt x="40640" y="0"/>
                  </a:cubicBezTo>
                  <a:cubicBezTo>
                    <a:pt x="53213" y="0"/>
                    <a:pt x="62611" y="4191"/>
                    <a:pt x="69977" y="11557"/>
                  </a:cubicBezTo>
                  <a:cubicBezTo>
                    <a:pt x="80899" y="22479"/>
                    <a:pt x="81280" y="34925"/>
                    <a:pt x="81280" y="55880"/>
                  </a:cubicBezTo>
                  <a:cubicBezTo>
                    <a:pt x="81280" y="76835"/>
                    <a:pt x="81026" y="89281"/>
                    <a:pt x="69977" y="100203"/>
                  </a:cubicBezTo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D453DFFD-4E78-EB2E-EFE1-573F66D4523F}"/>
                </a:ext>
              </a:extLst>
            </p:cNvPr>
            <p:cNvSpPr/>
            <p:nvPr/>
          </p:nvSpPr>
          <p:spPr>
            <a:xfrm>
              <a:off x="11022903" y="370504"/>
              <a:ext cx="48440" cy="66911"/>
            </a:xfrm>
            <a:custGeom>
              <a:avLst/>
              <a:gdLst/>
              <a:ahLst/>
              <a:cxnLst/>
              <a:rect l="l" t="t" r="r" b="b"/>
              <a:pathLst>
                <a:path w="100584" h="138938">
                  <a:moveTo>
                    <a:pt x="50546" y="138938"/>
                  </a:moveTo>
                  <a:cubicBezTo>
                    <a:pt x="34798" y="138938"/>
                    <a:pt x="23241" y="133731"/>
                    <a:pt x="13843" y="124587"/>
                  </a:cubicBezTo>
                  <a:cubicBezTo>
                    <a:pt x="254" y="110998"/>
                    <a:pt x="0" y="95631"/>
                    <a:pt x="0" y="69469"/>
                  </a:cubicBezTo>
                  <a:cubicBezTo>
                    <a:pt x="0" y="43307"/>
                    <a:pt x="254" y="28067"/>
                    <a:pt x="13843" y="14351"/>
                  </a:cubicBezTo>
                  <a:cubicBezTo>
                    <a:pt x="23241" y="5207"/>
                    <a:pt x="34798" y="0"/>
                    <a:pt x="50546" y="0"/>
                  </a:cubicBezTo>
                  <a:cubicBezTo>
                    <a:pt x="76073" y="0"/>
                    <a:pt x="95631" y="14605"/>
                    <a:pt x="100584" y="43180"/>
                  </a:cubicBezTo>
                  <a:lnTo>
                    <a:pt x="73279" y="43180"/>
                  </a:lnTo>
                  <a:cubicBezTo>
                    <a:pt x="70612" y="32004"/>
                    <a:pt x="63627" y="23749"/>
                    <a:pt x="50419" y="23749"/>
                  </a:cubicBezTo>
                  <a:cubicBezTo>
                    <a:pt x="43180" y="23749"/>
                    <a:pt x="37211" y="26416"/>
                    <a:pt x="33401" y="30861"/>
                  </a:cubicBezTo>
                  <a:cubicBezTo>
                    <a:pt x="28448" y="36576"/>
                    <a:pt x="26670" y="43307"/>
                    <a:pt x="26670" y="69469"/>
                  </a:cubicBezTo>
                  <a:cubicBezTo>
                    <a:pt x="26670" y="95631"/>
                    <a:pt x="28448" y="102235"/>
                    <a:pt x="33401" y="108077"/>
                  </a:cubicBezTo>
                  <a:cubicBezTo>
                    <a:pt x="37211" y="112522"/>
                    <a:pt x="43180" y="115189"/>
                    <a:pt x="50419" y="115189"/>
                  </a:cubicBezTo>
                  <a:cubicBezTo>
                    <a:pt x="63627" y="115189"/>
                    <a:pt x="70739" y="106934"/>
                    <a:pt x="73406" y="95758"/>
                  </a:cubicBezTo>
                  <a:lnTo>
                    <a:pt x="100457" y="95758"/>
                  </a:lnTo>
                  <a:cubicBezTo>
                    <a:pt x="95504" y="124333"/>
                    <a:pt x="75692" y="138938"/>
                    <a:pt x="50419" y="138938"/>
                  </a:cubicBezTo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F7C53210-5BAA-F3D6-9BF5-218048909F1A}"/>
                </a:ext>
              </a:extLst>
            </p:cNvPr>
            <p:cNvSpPr/>
            <p:nvPr/>
          </p:nvSpPr>
          <p:spPr>
            <a:xfrm>
              <a:off x="11079294" y="370504"/>
              <a:ext cx="48624" cy="66911"/>
            </a:xfrm>
            <a:custGeom>
              <a:avLst/>
              <a:gdLst/>
              <a:ahLst/>
              <a:cxnLst/>
              <a:rect l="l" t="t" r="r" b="b"/>
              <a:pathLst>
                <a:path w="100965" h="138938">
                  <a:moveTo>
                    <a:pt x="67564" y="31115"/>
                  </a:moveTo>
                  <a:cubicBezTo>
                    <a:pt x="63754" y="26670"/>
                    <a:pt x="57785" y="23876"/>
                    <a:pt x="50546" y="23876"/>
                  </a:cubicBezTo>
                  <a:cubicBezTo>
                    <a:pt x="43307" y="23876"/>
                    <a:pt x="37338" y="26797"/>
                    <a:pt x="33274" y="31115"/>
                  </a:cubicBezTo>
                  <a:cubicBezTo>
                    <a:pt x="28321" y="36830"/>
                    <a:pt x="26797" y="43434"/>
                    <a:pt x="26797" y="69469"/>
                  </a:cubicBezTo>
                  <a:cubicBezTo>
                    <a:pt x="26797" y="95504"/>
                    <a:pt x="28321" y="101854"/>
                    <a:pt x="33274" y="107696"/>
                  </a:cubicBezTo>
                  <a:cubicBezTo>
                    <a:pt x="37338" y="112141"/>
                    <a:pt x="43307" y="115189"/>
                    <a:pt x="50546" y="115189"/>
                  </a:cubicBezTo>
                  <a:cubicBezTo>
                    <a:pt x="57785" y="115189"/>
                    <a:pt x="63754" y="112141"/>
                    <a:pt x="67564" y="107696"/>
                  </a:cubicBezTo>
                  <a:cubicBezTo>
                    <a:pt x="72517" y="101981"/>
                    <a:pt x="74295" y="95631"/>
                    <a:pt x="74295" y="69469"/>
                  </a:cubicBezTo>
                  <a:cubicBezTo>
                    <a:pt x="74295" y="43307"/>
                    <a:pt x="72517" y="36830"/>
                    <a:pt x="67564" y="31115"/>
                  </a:cubicBezTo>
                  <a:moveTo>
                    <a:pt x="86995" y="124587"/>
                  </a:moveTo>
                  <a:cubicBezTo>
                    <a:pt x="77851" y="133731"/>
                    <a:pt x="66294" y="138938"/>
                    <a:pt x="50546" y="138938"/>
                  </a:cubicBezTo>
                  <a:cubicBezTo>
                    <a:pt x="34798" y="138938"/>
                    <a:pt x="23114" y="133731"/>
                    <a:pt x="13843" y="124587"/>
                  </a:cubicBezTo>
                  <a:cubicBezTo>
                    <a:pt x="254" y="110998"/>
                    <a:pt x="0" y="95631"/>
                    <a:pt x="0" y="69469"/>
                  </a:cubicBezTo>
                  <a:cubicBezTo>
                    <a:pt x="0" y="43307"/>
                    <a:pt x="254" y="28067"/>
                    <a:pt x="13843" y="14351"/>
                  </a:cubicBezTo>
                  <a:cubicBezTo>
                    <a:pt x="22987" y="5207"/>
                    <a:pt x="34798" y="0"/>
                    <a:pt x="50546" y="0"/>
                  </a:cubicBezTo>
                  <a:cubicBezTo>
                    <a:pt x="66294" y="0"/>
                    <a:pt x="77851" y="5207"/>
                    <a:pt x="86995" y="14351"/>
                  </a:cubicBezTo>
                  <a:cubicBezTo>
                    <a:pt x="100584" y="27940"/>
                    <a:pt x="100965" y="43307"/>
                    <a:pt x="100965" y="69469"/>
                  </a:cubicBezTo>
                  <a:cubicBezTo>
                    <a:pt x="100965" y="95631"/>
                    <a:pt x="100584" y="110871"/>
                    <a:pt x="86995" y="124587"/>
                  </a:cubicBezTo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47B808E4-849E-3DF6-C1C3-38ABE7C4E101}"/>
                </a:ext>
              </a:extLst>
            </p:cNvPr>
            <p:cNvSpPr/>
            <p:nvPr/>
          </p:nvSpPr>
          <p:spPr>
            <a:xfrm>
              <a:off x="11141007" y="371055"/>
              <a:ext cx="59572" cy="65810"/>
            </a:xfrm>
            <a:custGeom>
              <a:avLst/>
              <a:gdLst/>
              <a:ahLst/>
              <a:cxnLst/>
              <a:rect l="l" t="t" r="r" b="b"/>
              <a:pathLst>
                <a:path w="123698" h="136652">
                  <a:moveTo>
                    <a:pt x="97028" y="136652"/>
                  </a:moveTo>
                  <a:lnTo>
                    <a:pt x="97028" y="57023"/>
                  </a:lnTo>
                  <a:lnTo>
                    <a:pt x="70993" y="108839"/>
                  </a:lnTo>
                  <a:lnTo>
                    <a:pt x="52959" y="108839"/>
                  </a:lnTo>
                  <a:lnTo>
                    <a:pt x="26670" y="57023"/>
                  </a:lnTo>
                  <a:lnTo>
                    <a:pt x="26670" y="136652"/>
                  </a:lnTo>
                  <a:lnTo>
                    <a:pt x="0" y="136652"/>
                  </a:lnTo>
                  <a:lnTo>
                    <a:pt x="0" y="0"/>
                  </a:lnTo>
                  <a:lnTo>
                    <a:pt x="26289" y="0"/>
                  </a:lnTo>
                  <a:lnTo>
                    <a:pt x="61976" y="73914"/>
                  </a:lnTo>
                  <a:lnTo>
                    <a:pt x="97409" y="0"/>
                  </a:lnTo>
                  <a:lnTo>
                    <a:pt x="123698" y="0"/>
                  </a:lnTo>
                  <a:lnTo>
                    <a:pt x="123698" y="1366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6FC03224-0E2C-8F16-2F87-8B40DBE07D8F}"/>
                </a:ext>
              </a:extLst>
            </p:cNvPr>
            <p:cNvSpPr/>
            <p:nvPr/>
          </p:nvSpPr>
          <p:spPr>
            <a:xfrm>
              <a:off x="11215930" y="371055"/>
              <a:ext cx="43303" cy="65810"/>
            </a:xfrm>
            <a:custGeom>
              <a:avLst/>
              <a:gdLst/>
              <a:ahLst/>
              <a:cxnLst/>
              <a:rect l="l" t="t" r="r" b="b"/>
              <a:pathLst>
                <a:path w="89916" h="136652">
                  <a:moveTo>
                    <a:pt x="0" y="136652"/>
                  </a:moveTo>
                  <a:lnTo>
                    <a:pt x="0" y="0"/>
                  </a:lnTo>
                  <a:lnTo>
                    <a:pt x="89916" y="0"/>
                  </a:lnTo>
                  <a:lnTo>
                    <a:pt x="89916" y="23749"/>
                  </a:lnTo>
                  <a:lnTo>
                    <a:pt x="26670" y="23749"/>
                  </a:lnTo>
                  <a:lnTo>
                    <a:pt x="26670" y="55753"/>
                  </a:lnTo>
                  <a:lnTo>
                    <a:pt x="80518" y="55753"/>
                  </a:lnTo>
                  <a:lnTo>
                    <a:pt x="80518" y="79502"/>
                  </a:lnTo>
                  <a:lnTo>
                    <a:pt x="26670" y="79502"/>
                  </a:lnTo>
                  <a:lnTo>
                    <a:pt x="26670" y="112649"/>
                  </a:lnTo>
                  <a:lnTo>
                    <a:pt x="89916" y="112649"/>
                  </a:lnTo>
                  <a:lnTo>
                    <a:pt x="89916" y="136398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992EF2A9-EC0C-3548-B2D8-3478B34C78C7}"/>
                </a:ext>
              </a:extLst>
            </p:cNvPr>
            <p:cNvSpPr/>
            <p:nvPr/>
          </p:nvSpPr>
          <p:spPr>
            <a:xfrm>
              <a:off x="11271832" y="371055"/>
              <a:ext cx="49786" cy="65810"/>
            </a:xfrm>
            <a:custGeom>
              <a:avLst/>
              <a:gdLst/>
              <a:ahLst/>
              <a:cxnLst/>
              <a:rect l="l" t="t" r="r" b="b"/>
              <a:pathLst>
                <a:path w="103378" h="136652">
                  <a:moveTo>
                    <a:pt x="51816" y="23876"/>
                  </a:moveTo>
                  <a:lnTo>
                    <a:pt x="26670" y="23876"/>
                  </a:lnTo>
                  <a:lnTo>
                    <a:pt x="26670" y="59944"/>
                  </a:lnTo>
                  <a:lnTo>
                    <a:pt x="51816" y="59944"/>
                  </a:lnTo>
                  <a:cubicBezTo>
                    <a:pt x="63500" y="59944"/>
                    <a:pt x="71247" y="52451"/>
                    <a:pt x="71247" y="41910"/>
                  </a:cubicBezTo>
                  <a:cubicBezTo>
                    <a:pt x="71247" y="31369"/>
                    <a:pt x="63627" y="23876"/>
                    <a:pt x="51816" y="23876"/>
                  </a:cubicBezTo>
                  <a:moveTo>
                    <a:pt x="72517" y="136652"/>
                  </a:moveTo>
                  <a:lnTo>
                    <a:pt x="45847" y="82169"/>
                  </a:lnTo>
                  <a:lnTo>
                    <a:pt x="26670" y="82169"/>
                  </a:lnTo>
                  <a:lnTo>
                    <a:pt x="26670" y="136652"/>
                  </a:lnTo>
                  <a:lnTo>
                    <a:pt x="0" y="136652"/>
                  </a:lnTo>
                  <a:lnTo>
                    <a:pt x="0" y="0"/>
                  </a:lnTo>
                  <a:lnTo>
                    <a:pt x="53467" y="0"/>
                  </a:lnTo>
                  <a:cubicBezTo>
                    <a:pt x="81280" y="0"/>
                    <a:pt x="97790" y="18923"/>
                    <a:pt x="97790" y="41783"/>
                  </a:cubicBezTo>
                  <a:cubicBezTo>
                    <a:pt x="97790" y="60960"/>
                    <a:pt x="86106" y="72898"/>
                    <a:pt x="72898" y="77724"/>
                  </a:cubicBezTo>
                  <a:lnTo>
                    <a:pt x="103378" y="1366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687F8368-5F0F-8DE0-CC9C-34C50FA5FDC4}"/>
                </a:ext>
              </a:extLst>
            </p:cNvPr>
            <p:cNvSpPr/>
            <p:nvPr/>
          </p:nvSpPr>
          <p:spPr>
            <a:xfrm>
              <a:off x="11329997" y="370504"/>
              <a:ext cx="48440" cy="66911"/>
            </a:xfrm>
            <a:custGeom>
              <a:avLst/>
              <a:gdLst/>
              <a:ahLst/>
              <a:cxnLst/>
              <a:rect l="l" t="t" r="r" b="b"/>
              <a:pathLst>
                <a:path w="100584" h="138938">
                  <a:moveTo>
                    <a:pt x="50546" y="138938"/>
                  </a:moveTo>
                  <a:cubicBezTo>
                    <a:pt x="34798" y="138938"/>
                    <a:pt x="23241" y="133731"/>
                    <a:pt x="13843" y="124587"/>
                  </a:cubicBezTo>
                  <a:cubicBezTo>
                    <a:pt x="254" y="110998"/>
                    <a:pt x="0" y="95631"/>
                    <a:pt x="0" y="69469"/>
                  </a:cubicBezTo>
                  <a:cubicBezTo>
                    <a:pt x="0" y="43307"/>
                    <a:pt x="254" y="28067"/>
                    <a:pt x="13843" y="14351"/>
                  </a:cubicBezTo>
                  <a:cubicBezTo>
                    <a:pt x="23241" y="5207"/>
                    <a:pt x="34798" y="0"/>
                    <a:pt x="50546" y="0"/>
                  </a:cubicBezTo>
                  <a:cubicBezTo>
                    <a:pt x="76073" y="0"/>
                    <a:pt x="95631" y="14605"/>
                    <a:pt x="100584" y="43180"/>
                  </a:cubicBezTo>
                  <a:lnTo>
                    <a:pt x="73279" y="43180"/>
                  </a:lnTo>
                  <a:cubicBezTo>
                    <a:pt x="70612" y="32004"/>
                    <a:pt x="63627" y="23749"/>
                    <a:pt x="50419" y="23749"/>
                  </a:cubicBezTo>
                  <a:cubicBezTo>
                    <a:pt x="43180" y="23749"/>
                    <a:pt x="37211" y="26416"/>
                    <a:pt x="33401" y="30861"/>
                  </a:cubicBezTo>
                  <a:cubicBezTo>
                    <a:pt x="28448" y="36576"/>
                    <a:pt x="26670" y="43307"/>
                    <a:pt x="26670" y="69469"/>
                  </a:cubicBezTo>
                  <a:cubicBezTo>
                    <a:pt x="26670" y="95631"/>
                    <a:pt x="28448" y="102235"/>
                    <a:pt x="33401" y="108077"/>
                  </a:cubicBezTo>
                  <a:cubicBezTo>
                    <a:pt x="37211" y="112522"/>
                    <a:pt x="43180" y="115189"/>
                    <a:pt x="50419" y="115189"/>
                  </a:cubicBezTo>
                  <a:cubicBezTo>
                    <a:pt x="63627" y="115189"/>
                    <a:pt x="70739" y="106934"/>
                    <a:pt x="73406" y="95758"/>
                  </a:cubicBezTo>
                  <a:lnTo>
                    <a:pt x="100457" y="95758"/>
                  </a:lnTo>
                  <a:cubicBezTo>
                    <a:pt x="95504" y="124333"/>
                    <a:pt x="75692" y="138938"/>
                    <a:pt x="50419" y="138938"/>
                  </a:cubicBezTo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A15231C2-DB16-33AA-0CEB-C361E56558E0}"/>
                </a:ext>
              </a:extLst>
            </p:cNvPr>
            <p:cNvSpPr/>
            <p:nvPr/>
          </p:nvSpPr>
          <p:spPr>
            <a:xfrm>
              <a:off x="11389569" y="371055"/>
              <a:ext cx="12844" cy="65810"/>
            </a:xfrm>
            <a:custGeom>
              <a:avLst/>
              <a:gdLst/>
              <a:ahLst/>
              <a:cxnLst/>
              <a:rect l="l" t="t" r="r" b="b"/>
              <a:pathLst>
                <a:path w="26670" h="136652">
                  <a:moveTo>
                    <a:pt x="0" y="0"/>
                  </a:moveTo>
                  <a:lnTo>
                    <a:pt x="26670" y="0"/>
                  </a:lnTo>
                  <a:lnTo>
                    <a:pt x="26670" y="136652"/>
                  </a:lnTo>
                  <a:lnTo>
                    <a:pt x="0" y="1366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BD9C7EA5-2BA2-0309-CE35-95A60D428BD2}"/>
                </a:ext>
              </a:extLst>
            </p:cNvPr>
            <p:cNvSpPr/>
            <p:nvPr/>
          </p:nvSpPr>
          <p:spPr>
            <a:xfrm>
              <a:off x="11410548" y="370993"/>
              <a:ext cx="58043" cy="65810"/>
            </a:xfrm>
            <a:custGeom>
              <a:avLst/>
              <a:gdLst/>
              <a:ahLst/>
              <a:cxnLst/>
              <a:rect l="l" t="t" r="r" b="b"/>
              <a:pathLst>
                <a:path w="120523" h="136652">
                  <a:moveTo>
                    <a:pt x="60706" y="40386"/>
                  </a:moveTo>
                  <a:lnTo>
                    <a:pt x="43434" y="90043"/>
                  </a:lnTo>
                  <a:lnTo>
                    <a:pt x="77343" y="90043"/>
                  </a:lnTo>
                  <a:close/>
                  <a:moveTo>
                    <a:pt x="92583" y="136652"/>
                  </a:moveTo>
                  <a:lnTo>
                    <a:pt x="84582" y="112522"/>
                  </a:lnTo>
                  <a:lnTo>
                    <a:pt x="36068" y="112522"/>
                  </a:lnTo>
                  <a:lnTo>
                    <a:pt x="27813" y="136652"/>
                  </a:lnTo>
                  <a:lnTo>
                    <a:pt x="0" y="136652"/>
                  </a:lnTo>
                  <a:lnTo>
                    <a:pt x="49657" y="0"/>
                  </a:lnTo>
                  <a:lnTo>
                    <a:pt x="70612" y="0"/>
                  </a:lnTo>
                  <a:lnTo>
                    <a:pt x="120523" y="13665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7E44BCCB-09F0-E085-0F99-D71AA9BB830A}"/>
                </a:ext>
              </a:extLst>
            </p:cNvPr>
            <p:cNvSpPr/>
            <p:nvPr/>
          </p:nvSpPr>
          <p:spPr>
            <a:xfrm>
              <a:off x="11476664" y="371055"/>
              <a:ext cx="42691" cy="65810"/>
            </a:xfrm>
            <a:custGeom>
              <a:avLst/>
              <a:gdLst/>
              <a:ahLst/>
              <a:cxnLst/>
              <a:rect l="l" t="t" r="r" b="b"/>
              <a:pathLst>
                <a:path w="88646" h="136652">
                  <a:moveTo>
                    <a:pt x="0" y="136652"/>
                  </a:moveTo>
                  <a:lnTo>
                    <a:pt x="0" y="0"/>
                  </a:lnTo>
                  <a:lnTo>
                    <a:pt x="26670" y="0"/>
                  </a:lnTo>
                  <a:lnTo>
                    <a:pt x="26670" y="112776"/>
                  </a:lnTo>
                  <a:lnTo>
                    <a:pt x="88646" y="112776"/>
                  </a:lnTo>
                  <a:lnTo>
                    <a:pt x="88646" y="136525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/>
            </a:p>
          </p:txBody>
        </p:sp>
      </p:grpSp>
      <p:pic>
        <p:nvPicPr>
          <p:cNvPr id="28" name="Gráfico 27">
            <a:extLst>
              <a:ext uri="{FF2B5EF4-FFF2-40B4-BE49-F238E27FC236}">
                <a16:creationId xmlns:a16="http://schemas.microsoft.com/office/drawing/2014/main" id="{6E88955D-353B-492E-E212-6C19B42BF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4165" r="61224" b="-2844"/>
          <a:stretch/>
        </p:blipFill>
        <p:spPr>
          <a:xfrm>
            <a:off x="476194" y="5531611"/>
            <a:ext cx="1518608" cy="67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4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7E481-55FF-4370-2EB0-0561FADF4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5FA7F5D8-9B7E-C399-1B01-7674968279DC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  <a:sym typeface="Quattrocento Sans"/>
              </a:rPr>
              <a:t>ATIVAÇÃO DIRETA COM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5" name="Retângulo: Único Canto Recortado 4">
            <a:extLst>
              <a:ext uri="{FF2B5EF4-FFF2-40B4-BE49-F238E27FC236}">
                <a16:creationId xmlns:a16="http://schemas.microsoft.com/office/drawing/2014/main" id="{F0F39D68-7275-1383-320D-2ECE1E6DB195}"/>
              </a:ext>
            </a:extLst>
          </p:cNvPr>
          <p:cNvSpPr/>
          <p:nvPr/>
        </p:nvSpPr>
        <p:spPr>
          <a:xfrm>
            <a:off x="-13894" y="5785915"/>
            <a:ext cx="4216618" cy="646290"/>
          </a:xfrm>
          <a:prstGeom prst="snip1Rect">
            <a:avLst>
              <a:gd name="adj" fmla="val 50000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Google Shape;675;p46">
            <a:extLst>
              <a:ext uri="{FF2B5EF4-FFF2-40B4-BE49-F238E27FC236}">
                <a16:creationId xmlns:a16="http://schemas.microsoft.com/office/drawing/2014/main" id="{BD06C34C-FAEF-E5E4-A3A3-B81C1EF0B38A}"/>
              </a:ext>
            </a:extLst>
          </p:cNvPr>
          <p:cNvSpPr txBox="1"/>
          <p:nvPr/>
        </p:nvSpPr>
        <p:spPr>
          <a:xfrm>
            <a:off x="184272" y="5941186"/>
            <a:ext cx="401845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600" b="1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Atenção: </a:t>
            </a:r>
            <a:r>
              <a:rPr lang="pt-BR" sz="1600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O Wi-Fi precisa estar desligado.​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pic>
        <p:nvPicPr>
          <p:cNvPr id="29" name="Picture 2">
            <a:extLst>
              <a:ext uri="{FF2B5EF4-FFF2-40B4-BE49-F238E27FC236}">
                <a16:creationId xmlns:a16="http://schemas.microsoft.com/office/drawing/2014/main" id="{79DBB4F1-AFFC-FCDF-FBD0-AE1EC62C2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965" y="2254481"/>
            <a:ext cx="3612812" cy="2150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Google Shape;675;p46">
            <a:extLst>
              <a:ext uri="{FF2B5EF4-FFF2-40B4-BE49-F238E27FC236}">
                <a16:creationId xmlns:a16="http://schemas.microsoft.com/office/drawing/2014/main" id="{1E080C28-0F43-58D9-A551-C4000438232B}"/>
              </a:ext>
            </a:extLst>
          </p:cNvPr>
          <p:cNvSpPr txBox="1"/>
          <p:nvPr/>
        </p:nvSpPr>
        <p:spPr>
          <a:xfrm>
            <a:off x="1172632" y="2254481"/>
            <a:ext cx="44014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Desligue o Wi-Fi e insira o chip 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no aparelho, o cliente receberá um SMS com a orientação para baixar o </a:t>
            </a:r>
            <a:r>
              <a:rPr lang="pt-BR" sz="1600" b="1" dirty="0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App Claro </a:t>
            </a:r>
            <a:r>
              <a:rPr lang="pt-BR" sz="1600" b="1" dirty="0" err="1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flex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, utilizando os dados móveis e fazer seu </a:t>
            </a: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cadastro no flex.</a:t>
            </a:r>
          </a:p>
        </p:txBody>
      </p:sp>
      <p:grpSp>
        <p:nvGrpSpPr>
          <p:cNvPr id="31" name="Agrupar 30">
            <a:extLst>
              <a:ext uri="{FF2B5EF4-FFF2-40B4-BE49-F238E27FC236}">
                <a16:creationId xmlns:a16="http://schemas.microsoft.com/office/drawing/2014/main" id="{A50F58D4-4771-A983-6C04-0ECEEBF534DE}"/>
              </a:ext>
            </a:extLst>
          </p:cNvPr>
          <p:cNvGrpSpPr/>
          <p:nvPr/>
        </p:nvGrpSpPr>
        <p:grpSpPr>
          <a:xfrm>
            <a:off x="-11207" y="2145748"/>
            <a:ext cx="1080040" cy="646294"/>
            <a:chOff x="-11207" y="2145748"/>
            <a:chExt cx="1080040" cy="646294"/>
          </a:xfrm>
        </p:grpSpPr>
        <p:sp>
          <p:nvSpPr>
            <p:cNvPr id="32" name="Retângulo: Cantos Superiores Arredondados 31">
              <a:extLst>
                <a:ext uri="{FF2B5EF4-FFF2-40B4-BE49-F238E27FC236}">
                  <a16:creationId xmlns:a16="http://schemas.microsoft.com/office/drawing/2014/main" id="{3F907309-180D-F36B-F34A-0B69CA0E0BA1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3" name="Google Shape;675;p46">
              <a:extLst>
                <a:ext uri="{FF2B5EF4-FFF2-40B4-BE49-F238E27FC236}">
                  <a16:creationId xmlns:a16="http://schemas.microsoft.com/office/drawing/2014/main" id="{F88B9662-E30B-0AF0-500A-15DC1D87DA75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1</a:t>
              </a:r>
            </a:p>
          </p:txBody>
        </p:sp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7B7D08EC-F08C-4C66-6882-D7E774F04B5B}"/>
              </a:ext>
            </a:extLst>
          </p:cNvPr>
          <p:cNvGrpSpPr/>
          <p:nvPr/>
        </p:nvGrpSpPr>
        <p:grpSpPr>
          <a:xfrm>
            <a:off x="8176156" y="1736861"/>
            <a:ext cx="574431" cy="574432"/>
            <a:chOff x="7484918" y="1426736"/>
            <a:chExt cx="574431" cy="574432"/>
          </a:xfrm>
        </p:grpSpPr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4AA5643D-CC86-FFE3-C144-DD795C85C33E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36" name="Google Shape;675;p46">
              <a:extLst>
                <a:ext uri="{FF2B5EF4-FFF2-40B4-BE49-F238E27FC236}">
                  <a16:creationId xmlns:a16="http://schemas.microsoft.com/office/drawing/2014/main" id="{A25710E6-5D02-7743-05EB-20779FBE076B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7" name="Google Shape;675;p46">
            <a:extLst>
              <a:ext uri="{FF2B5EF4-FFF2-40B4-BE49-F238E27FC236}">
                <a16:creationId xmlns:a16="http://schemas.microsoft.com/office/drawing/2014/main" id="{EF2837F7-669A-E204-B0C0-E5F8B6AFA48E}"/>
              </a:ext>
            </a:extLst>
          </p:cNvPr>
          <p:cNvSpPr txBox="1"/>
          <p:nvPr/>
        </p:nvSpPr>
        <p:spPr>
          <a:xfrm>
            <a:off x="1172632" y="3577880"/>
            <a:ext cx="440144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Acesse a loja 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Play Store (Android) ou Apple Store (IOS) e baixe o aplicativo “</a:t>
            </a:r>
            <a:r>
              <a:rPr lang="pt-BR" sz="1600" b="1" dirty="0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Claro </a:t>
            </a:r>
            <a:r>
              <a:rPr lang="pt-BR" sz="1600" b="1" dirty="0" err="1">
                <a:solidFill>
                  <a:srgbClr val="DA291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flex</a:t>
            </a:r>
            <a:r>
              <a:rPr lang="pt-BR" sz="1600" dirty="0">
                <a:latin typeface="Segoe UI" panose="020B0502040204020203" pitchFamily="34" charset="0"/>
                <a:cs typeface="Segoe UI" panose="020B0502040204020203" pitchFamily="34" charset="0"/>
              </a:rPr>
              <a:t>”​.</a:t>
            </a:r>
            <a:endParaRPr lang="pt-BR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01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1108C-D433-35B9-0023-853C0387B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Agrupar 60">
            <a:extLst>
              <a:ext uri="{FF2B5EF4-FFF2-40B4-BE49-F238E27FC236}">
                <a16:creationId xmlns:a16="http://schemas.microsoft.com/office/drawing/2014/main" id="{9405626C-F878-01CA-798C-3A4ACCF06FDE}"/>
              </a:ext>
            </a:extLst>
          </p:cNvPr>
          <p:cNvGrpSpPr/>
          <p:nvPr/>
        </p:nvGrpSpPr>
        <p:grpSpPr>
          <a:xfrm>
            <a:off x="-13894" y="2321253"/>
            <a:ext cx="1080040" cy="646867"/>
            <a:chOff x="-13895" y="4495818"/>
            <a:chExt cx="1080040" cy="646867"/>
          </a:xfrm>
        </p:grpSpPr>
        <p:sp>
          <p:nvSpPr>
            <p:cNvPr id="9" name="Retângulo: Cantos Superiores Arredondados 8">
              <a:extLst>
                <a:ext uri="{FF2B5EF4-FFF2-40B4-BE49-F238E27FC236}">
                  <a16:creationId xmlns:a16="http://schemas.microsoft.com/office/drawing/2014/main" id="{28715C6F-1CE3-E3A3-9611-C669BF82CE20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" name="Google Shape;675;p46">
              <a:extLst>
                <a:ext uri="{FF2B5EF4-FFF2-40B4-BE49-F238E27FC236}">
                  <a16:creationId xmlns:a16="http://schemas.microsoft.com/office/drawing/2014/main" id="{2B7853D3-798A-C439-87AA-7D4070FD56E3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4416EE2E-FBA8-10FA-1575-A9A5D7B414F6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  <a:sym typeface="Quattrocento Sans"/>
              </a:rPr>
              <a:t>ATIVAÇÃO DIRETA COM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</a:endParaRPr>
          </a:p>
        </p:txBody>
      </p:sp>
      <p:sp>
        <p:nvSpPr>
          <p:cNvPr id="7" name="Google Shape;675;p46">
            <a:extLst>
              <a:ext uri="{FF2B5EF4-FFF2-40B4-BE49-F238E27FC236}">
                <a16:creationId xmlns:a16="http://schemas.microsoft.com/office/drawing/2014/main" id="{47E23D33-4BFA-4ECC-E1B3-67BA900EDF68}"/>
              </a:ext>
            </a:extLst>
          </p:cNvPr>
          <p:cNvSpPr txBox="1"/>
          <p:nvPr/>
        </p:nvSpPr>
        <p:spPr>
          <a:xfrm>
            <a:off x="1066146" y="2430372"/>
            <a:ext cx="4765074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Abre o app </a:t>
            </a: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e clica em 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"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cs typeface="Segoe UI" panose="020B0502040204020203" pitchFamily="34" charset="0"/>
              </a:rPr>
              <a:t>SEJA FLEX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";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cs typeface="Segoe UI" panose="020B0502040204020203" pitchFamily="34" charset="0"/>
              </a:rPr>
              <a:t> </a:t>
            </a:r>
          </a:p>
          <a:p>
            <a:pPr lvl="1">
              <a:defRPr/>
            </a:pPr>
            <a:r>
              <a:rPr kumimoji="0" lang="pt-BR" sz="14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Quattrocento Sans"/>
                <a:cs typeface="Segoe UI" panose="020B0502040204020203" pitchFamily="34" charset="0"/>
                <a:sym typeface="Quattrocento Sans"/>
              </a:rPr>
              <a:t>O aplicativo reconhece automaticamente o </a:t>
            </a:r>
            <a:r>
              <a:rPr kumimoji="0" lang="pt-BR" sz="1400" b="1" u="none" strike="noStrike" kern="1200" cap="none" spc="0" normalizeH="0" baseline="0" noProof="0" dirty="0">
                <a:ln>
                  <a:noFill/>
                </a:ln>
                <a:solidFill>
                  <a:srgbClr val="DA291C"/>
                </a:solidFill>
                <a:effectLst/>
                <a:uLnTx/>
                <a:uFillTx/>
                <a:ea typeface="Quattrocento Sans"/>
                <a:cs typeface="Segoe UI" panose="020B0502040204020203" pitchFamily="34" charset="0"/>
                <a:sym typeface="Quattrocento Sans"/>
              </a:rPr>
              <a:t>Chip Flex </a:t>
            </a:r>
            <a:r>
              <a:rPr kumimoji="0" lang="pt-BR" sz="14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Quattrocento Sans"/>
                <a:cs typeface="Segoe UI" panose="020B0502040204020203" pitchFamily="34" charset="0"/>
                <a:sym typeface="Quattrocento Sans"/>
              </a:rPr>
              <a:t>e mostra o número na tela, clique em avançar; </a:t>
            </a:r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161182E8-A6B2-07D5-F40C-486B74462174}"/>
              </a:ext>
            </a:extLst>
          </p:cNvPr>
          <p:cNvCxnSpPr>
            <a:cxnSpLocks/>
          </p:cNvCxnSpPr>
          <p:nvPr/>
        </p:nvCxnSpPr>
        <p:spPr>
          <a:xfrm flipH="1">
            <a:off x="8501840" y="5058168"/>
            <a:ext cx="687573" cy="0"/>
          </a:xfrm>
          <a:prstGeom prst="line">
            <a:avLst/>
          </a:prstGeom>
          <a:ln w="19050">
            <a:solidFill>
              <a:schemeClr val="tx1"/>
            </a:solidFill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7263CB5C-257C-72EE-A276-78756075C195}"/>
              </a:ext>
            </a:extLst>
          </p:cNvPr>
          <p:cNvSpPr txBox="1"/>
          <p:nvPr/>
        </p:nvSpPr>
        <p:spPr>
          <a:xfrm>
            <a:off x="1026538" y="3383651"/>
            <a:ext cx="507718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Escolhe se deseja fazer portabilidade.</a:t>
            </a:r>
          </a:p>
          <a:p>
            <a:pPr lvl="1"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Se selecionar "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Não</a:t>
            </a: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", segue em "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Avançar</a:t>
            </a: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".</a:t>
            </a:r>
          </a:p>
          <a:p>
            <a:pPr lvl="1"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Se selecionar “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Sim</a:t>
            </a: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Segoe UI" panose="020B0502040204020203" pitchFamily="34" charset="0"/>
              </a:rPr>
              <a:t>”, digita o número da outra operadora e segue em “Avançar”.</a:t>
            </a:r>
            <a:endParaRPr kumimoji="0" lang="pt-BR" sz="14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B6EC6183-0034-3994-FA8F-98F0B66385B8}"/>
              </a:ext>
            </a:extLst>
          </p:cNvPr>
          <p:cNvGrpSpPr/>
          <p:nvPr/>
        </p:nvGrpSpPr>
        <p:grpSpPr>
          <a:xfrm>
            <a:off x="9158059" y="2071745"/>
            <a:ext cx="2297158" cy="4330424"/>
            <a:chOff x="9155034" y="1814673"/>
            <a:chExt cx="2297158" cy="4330424"/>
          </a:xfrm>
        </p:grpSpPr>
        <p:grpSp>
          <p:nvGrpSpPr>
            <p:cNvPr id="14" name="Group 32">
              <a:extLst>
                <a:ext uri="{FF2B5EF4-FFF2-40B4-BE49-F238E27FC236}">
                  <a16:creationId xmlns:a16="http://schemas.microsoft.com/office/drawing/2014/main" id="{B9D0D545-515B-1186-00AE-DA5AA1E1A0C7}"/>
                </a:ext>
              </a:extLst>
            </p:cNvPr>
            <p:cNvGrpSpPr/>
            <p:nvPr/>
          </p:nvGrpSpPr>
          <p:grpSpPr>
            <a:xfrm>
              <a:off x="9155034" y="1814673"/>
              <a:ext cx="2297158" cy="4330424"/>
              <a:chOff x="7024157" y="1170920"/>
              <a:chExt cx="2416111" cy="4554664"/>
            </a:xfrm>
          </p:grpSpPr>
          <p:grpSp>
            <p:nvGrpSpPr>
              <p:cNvPr id="15" name="Group 28">
                <a:extLst>
                  <a:ext uri="{FF2B5EF4-FFF2-40B4-BE49-F238E27FC236}">
                    <a16:creationId xmlns:a16="http://schemas.microsoft.com/office/drawing/2014/main" id="{5A195700-5616-C4FE-AB1C-B5E013AA55A5}"/>
                  </a:ext>
                </a:extLst>
              </p:cNvPr>
              <p:cNvGrpSpPr/>
              <p:nvPr/>
            </p:nvGrpSpPr>
            <p:grpSpPr>
              <a:xfrm>
                <a:off x="7024157" y="1170920"/>
                <a:ext cx="2416111" cy="4554664"/>
                <a:chOff x="7024157" y="1170920"/>
                <a:chExt cx="2416111" cy="4554664"/>
              </a:xfrm>
            </p:grpSpPr>
            <p:sp>
              <p:nvSpPr>
                <p:cNvPr id="17" name="Freeform: Shape 24">
                  <a:extLst>
                    <a:ext uri="{FF2B5EF4-FFF2-40B4-BE49-F238E27FC236}">
                      <a16:creationId xmlns:a16="http://schemas.microsoft.com/office/drawing/2014/main" id="{07FB6B33-D2DD-A700-404D-FA6232BCB31E}"/>
                    </a:ext>
                  </a:extLst>
                </p:cNvPr>
                <p:cNvSpPr/>
                <p:nvPr/>
              </p:nvSpPr>
              <p:spPr>
                <a:xfrm>
                  <a:off x="7024157" y="1170920"/>
                  <a:ext cx="2416111" cy="4554664"/>
                </a:xfrm>
                <a:custGeom>
                  <a:avLst/>
                  <a:gdLst>
                    <a:gd name="connsiteX0" fmla="*/ 2214467 w 2416111"/>
                    <a:gd name="connsiteY0" fmla="*/ 0 h 4554664"/>
                    <a:gd name="connsiteX1" fmla="*/ 2416112 w 2416111"/>
                    <a:gd name="connsiteY1" fmla="*/ 201644 h 4554664"/>
                    <a:gd name="connsiteX2" fmla="*/ 2416112 w 2416111"/>
                    <a:gd name="connsiteY2" fmla="*/ 4353021 h 4554664"/>
                    <a:gd name="connsiteX3" fmla="*/ 2214467 w 2416111"/>
                    <a:gd name="connsiteY3" fmla="*/ 4554665 h 4554664"/>
                    <a:gd name="connsiteX4" fmla="*/ 201644 w 2416111"/>
                    <a:gd name="connsiteY4" fmla="*/ 4554665 h 4554664"/>
                    <a:gd name="connsiteX5" fmla="*/ 0 w 2416111"/>
                    <a:gd name="connsiteY5" fmla="*/ 4353021 h 4554664"/>
                    <a:gd name="connsiteX6" fmla="*/ 0 w 2416111"/>
                    <a:gd name="connsiteY6" fmla="*/ 201644 h 4554664"/>
                    <a:gd name="connsiteX7" fmla="*/ 201644 w 2416111"/>
                    <a:gd name="connsiteY7" fmla="*/ 0 h 455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6111" h="4554664">
                      <a:moveTo>
                        <a:pt x="2214467" y="0"/>
                      </a:moveTo>
                      <a:cubicBezTo>
                        <a:pt x="2325832" y="0"/>
                        <a:pt x="2416112" y="90279"/>
                        <a:pt x="2416112" y="201644"/>
                      </a:cubicBezTo>
                      <a:lnTo>
                        <a:pt x="2416112" y="4353021"/>
                      </a:lnTo>
                      <a:cubicBezTo>
                        <a:pt x="2416112" y="4464386"/>
                        <a:pt x="2325832" y="4554665"/>
                        <a:pt x="2214467" y="4554665"/>
                      </a:cubicBezTo>
                      <a:lnTo>
                        <a:pt x="201644" y="4554665"/>
                      </a:lnTo>
                      <a:cubicBezTo>
                        <a:pt x="90279" y="4554665"/>
                        <a:pt x="0" y="4464386"/>
                        <a:pt x="0" y="4353021"/>
                      </a:cubicBezTo>
                      <a:lnTo>
                        <a:pt x="0" y="201644"/>
                      </a:lnTo>
                      <a:cubicBezTo>
                        <a:pt x="0" y="90279"/>
                        <a:pt x="90279" y="0"/>
                        <a:pt x="201644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: Shape 25">
                  <a:extLst>
                    <a:ext uri="{FF2B5EF4-FFF2-40B4-BE49-F238E27FC236}">
                      <a16:creationId xmlns:a16="http://schemas.microsoft.com/office/drawing/2014/main" id="{F0FB6F86-0A5D-60B2-9F66-C3F52AE55EA7}"/>
                    </a:ext>
                  </a:extLst>
                </p:cNvPr>
                <p:cNvSpPr/>
                <p:nvPr/>
              </p:nvSpPr>
              <p:spPr>
                <a:xfrm>
                  <a:off x="7145410" y="1300364"/>
                  <a:ext cx="2173509" cy="4299584"/>
                </a:xfrm>
                <a:custGeom>
                  <a:avLst/>
                  <a:gdLst>
                    <a:gd name="connsiteX0" fmla="*/ 1977390 w 2173509"/>
                    <a:gd name="connsiteY0" fmla="*/ 4299585 h 4299584"/>
                    <a:gd name="connsiteX1" fmla="*/ 196120 w 2173509"/>
                    <a:gd name="connsiteY1" fmla="*/ 4299585 h 4299584"/>
                    <a:gd name="connsiteX2" fmla="*/ 0 w 2173509"/>
                    <a:gd name="connsiteY2" fmla="*/ 4103465 h 4299584"/>
                    <a:gd name="connsiteX3" fmla="*/ 0 w 2173509"/>
                    <a:gd name="connsiteY3" fmla="*/ 160306 h 4299584"/>
                    <a:gd name="connsiteX4" fmla="*/ 160306 w 2173509"/>
                    <a:gd name="connsiteY4" fmla="*/ 0 h 4299584"/>
                    <a:gd name="connsiteX5" fmla="*/ 532924 w 2173509"/>
                    <a:gd name="connsiteY5" fmla="*/ 0 h 4299584"/>
                    <a:gd name="connsiteX6" fmla="*/ 571310 w 2173509"/>
                    <a:gd name="connsiteY6" fmla="*/ 38386 h 4299584"/>
                    <a:gd name="connsiteX7" fmla="*/ 571310 w 2173509"/>
                    <a:gd name="connsiteY7" fmla="*/ 72962 h 4299584"/>
                    <a:gd name="connsiteX8" fmla="*/ 633222 w 2173509"/>
                    <a:gd name="connsiteY8" fmla="*/ 134874 h 4299584"/>
                    <a:gd name="connsiteX9" fmla="*/ 1536097 w 2173509"/>
                    <a:gd name="connsiteY9" fmla="*/ 134874 h 4299584"/>
                    <a:gd name="connsiteX10" fmla="*/ 1598009 w 2173509"/>
                    <a:gd name="connsiteY10" fmla="*/ 72962 h 4299584"/>
                    <a:gd name="connsiteX11" fmla="*/ 1598009 w 2173509"/>
                    <a:gd name="connsiteY11" fmla="*/ 38386 h 4299584"/>
                    <a:gd name="connsiteX12" fmla="*/ 1636395 w 2173509"/>
                    <a:gd name="connsiteY12" fmla="*/ 0 h 4299584"/>
                    <a:gd name="connsiteX13" fmla="*/ 2013204 w 2173509"/>
                    <a:gd name="connsiteY13" fmla="*/ 0 h 4299584"/>
                    <a:gd name="connsiteX14" fmla="*/ 2173510 w 2173509"/>
                    <a:gd name="connsiteY14" fmla="*/ 160306 h 4299584"/>
                    <a:gd name="connsiteX15" fmla="*/ 2173510 w 2173509"/>
                    <a:gd name="connsiteY15" fmla="*/ 4103465 h 4299584"/>
                    <a:gd name="connsiteX16" fmla="*/ 1977390 w 2173509"/>
                    <a:gd name="connsiteY16" fmla="*/ 4299585 h 4299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3509" h="4299584">
                      <a:moveTo>
                        <a:pt x="1977390" y="4299585"/>
                      </a:moveTo>
                      <a:lnTo>
                        <a:pt x="196120" y="4299585"/>
                      </a:lnTo>
                      <a:cubicBezTo>
                        <a:pt x="87821" y="4299585"/>
                        <a:pt x="0" y="4211765"/>
                        <a:pt x="0" y="4103465"/>
                      </a:cubicBezTo>
                      <a:lnTo>
                        <a:pt x="0" y="160306"/>
                      </a:lnTo>
                      <a:cubicBezTo>
                        <a:pt x="0" y="71818"/>
                        <a:pt x="71723" y="0"/>
                        <a:pt x="160306" y="0"/>
                      </a:cubicBezTo>
                      <a:lnTo>
                        <a:pt x="532924" y="0"/>
                      </a:lnTo>
                      <a:cubicBezTo>
                        <a:pt x="554165" y="0"/>
                        <a:pt x="571310" y="17240"/>
                        <a:pt x="571310" y="38386"/>
                      </a:cubicBezTo>
                      <a:lnTo>
                        <a:pt x="571310" y="72962"/>
                      </a:lnTo>
                      <a:cubicBezTo>
                        <a:pt x="571310" y="107156"/>
                        <a:pt x="599027" y="134874"/>
                        <a:pt x="633222" y="134874"/>
                      </a:cubicBezTo>
                      <a:lnTo>
                        <a:pt x="1536097" y="134874"/>
                      </a:lnTo>
                      <a:cubicBezTo>
                        <a:pt x="1570292" y="134874"/>
                        <a:pt x="1598009" y="107156"/>
                        <a:pt x="1598009" y="72962"/>
                      </a:cubicBezTo>
                      <a:lnTo>
                        <a:pt x="1598009" y="38386"/>
                      </a:lnTo>
                      <a:cubicBezTo>
                        <a:pt x="1598009" y="17145"/>
                        <a:pt x="1615250" y="0"/>
                        <a:pt x="1636395" y="0"/>
                      </a:cubicBezTo>
                      <a:lnTo>
                        <a:pt x="2013204" y="0"/>
                      </a:lnTo>
                      <a:cubicBezTo>
                        <a:pt x="2101691" y="0"/>
                        <a:pt x="2173510" y="71723"/>
                        <a:pt x="2173510" y="160306"/>
                      </a:cubicBezTo>
                      <a:lnTo>
                        <a:pt x="2173510" y="4103465"/>
                      </a:lnTo>
                      <a:cubicBezTo>
                        <a:pt x="2173510" y="4211765"/>
                        <a:pt x="2085689" y="4299585"/>
                        <a:pt x="1977390" y="429958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MX" pitchFamily="2" charset="0"/>
                    <a:ea typeface="+mn-ea"/>
                    <a:cs typeface="+mn-cs"/>
                  </a:endParaRPr>
                </a:p>
              </p:txBody>
            </p:sp>
            <p:pic>
              <p:nvPicPr>
                <p:cNvPr id="19" name="Imagem 16">
                  <a:extLst>
                    <a:ext uri="{FF2B5EF4-FFF2-40B4-BE49-F238E27FC236}">
                      <a16:creationId xmlns:a16="http://schemas.microsoft.com/office/drawing/2014/main" id="{DDD3C6F1-6D29-47EB-A290-B088FAA6AB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24108" t="45882" r="12429" b="30502"/>
                <a:stretch/>
              </p:blipFill>
              <p:spPr>
                <a:xfrm>
                  <a:off x="7373041" y="3089450"/>
                  <a:ext cx="1753312" cy="950119"/>
                </a:xfrm>
                <a:prstGeom prst="rect">
                  <a:avLst/>
                </a:prstGeom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16" name="Imagem 12">
                <a:extLst>
                  <a:ext uri="{FF2B5EF4-FFF2-40B4-BE49-F238E27FC236}">
                    <a16:creationId xmlns:a16="http://schemas.microsoft.com/office/drawing/2014/main" id="{1D4FB0B1-5549-674B-83F5-22ABBCBF0B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96" t="1105" r="7147" b="1013"/>
              <a:stretch/>
            </p:blipFill>
            <p:spPr>
              <a:xfrm>
                <a:off x="7126123" y="1294552"/>
                <a:ext cx="2214357" cy="4305396"/>
              </a:xfrm>
              <a:prstGeom prst="roundRect">
                <a:avLst>
                  <a:gd name="adj" fmla="val 6499"/>
                </a:avLst>
              </a:prstGeom>
            </p:spPr>
          </p:pic>
        </p:grpSp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D468552D-86B6-805B-85D6-485497508F59}"/>
                </a:ext>
              </a:extLst>
            </p:cNvPr>
            <p:cNvSpPr txBox="1"/>
            <p:nvPr/>
          </p:nvSpPr>
          <p:spPr>
            <a:xfrm>
              <a:off x="9362698" y="4029337"/>
              <a:ext cx="138440" cy="1231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+mn-cs"/>
                </a:rPr>
                <a:t>11</a:t>
              </a:r>
              <a:endParaRPr kumimoji="0" lang="pt-BR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299D0C61-EB2F-C7A8-FCBA-198B31BDE29B}"/>
              </a:ext>
            </a:extLst>
          </p:cNvPr>
          <p:cNvGrpSpPr/>
          <p:nvPr/>
        </p:nvGrpSpPr>
        <p:grpSpPr>
          <a:xfrm>
            <a:off x="10001129" y="1717885"/>
            <a:ext cx="603367" cy="603368"/>
            <a:chOff x="10001129" y="1436584"/>
            <a:chExt cx="603367" cy="603368"/>
          </a:xfrm>
        </p:grpSpPr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07271CBB-98A6-BF7B-CC7F-9D9F42A811D8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22" name="Google Shape;675;p46">
              <a:extLst>
                <a:ext uri="{FF2B5EF4-FFF2-40B4-BE49-F238E27FC236}">
                  <a16:creationId xmlns:a16="http://schemas.microsoft.com/office/drawing/2014/main" id="{38A46C3B-29FB-E100-A6C7-47099E7DEAF6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2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5" name="Retângulo: Único Canto Recortado 4">
            <a:extLst>
              <a:ext uri="{FF2B5EF4-FFF2-40B4-BE49-F238E27FC236}">
                <a16:creationId xmlns:a16="http://schemas.microsoft.com/office/drawing/2014/main" id="{0E5C9ACE-C561-0C7D-CD28-BD1477ABF8B3}"/>
              </a:ext>
            </a:extLst>
          </p:cNvPr>
          <p:cNvSpPr/>
          <p:nvPr/>
        </p:nvSpPr>
        <p:spPr>
          <a:xfrm>
            <a:off x="-13894" y="5785915"/>
            <a:ext cx="4216618" cy="646290"/>
          </a:xfrm>
          <a:prstGeom prst="snip1Rect">
            <a:avLst>
              <a:gd name="adj" fmla="val 50000"/>
            </a:avLst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Google Shape;675;p46">
            <a:extLst>
              <a:ext uri="{FF2B5EF4-FFF2-40B4-BE49-F238E27FC236}">
                <a16:creationId xmlns:a16="http://schemas.microsoft.com/office/drawing/2014/main" id="{70A24653-E1B0-F732-DC57-5C5B66FF8396}"/>
              </a:ext>
            </a:extLst>
          </p:cNvPr>
          <p:cNvSpPr txBox="1"/>
          <p:nvPr/>
        </p:nvSpPr>
        <p:spPr>
          <a:xfrm>
            <a:off x="184272" y="5941186"/>
            <a:ext cx="401845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defRPr/>
            </a:pPr>
            <a:r>
              <a:rPr lang="pt-BR" sz="1600" b="1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Atenção: </a:t>
            </a:r>
            <a:r>
              <a:rPr lang="pt-BR" sz="1600" dirty="0">
                <a:solidFill>
                  <a:schemeClr val="bg1">
                    <a:lumMod val="95000"/>
                  </a:schemeClr>
                </a:solidFill>
                <a:cs typeface="Segoe UI" panose="020B0502040204020203" pitchFamily="34" charset="0"/>
              </a:rPr>
              <a:t>O Wi-Fi precisa estar desligado.​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48636C6D-1BC0-4E83-04B9-71326E176BAC}"/>
              </a:ext>
            </a:extLst>
          </p:cNvPr>
          <p:cNvGrpSpPr/>
          <p:nvPr/>
        </p:nvGrpSpPr>
        <p:grpSpPr>
          <a:xfrm>
            <a:off x="6676916" y="2070791"/>
            <a:ext cx="2129946" cy="4330425"/>
            <a:chOff x="6676916" y="2070791"/>
            <a:chExt cx="2129946" cy="4330425"/>
          </a:xfrm>
        </p:grpSpPr>
        <p:grpSp>
          <p:nvGrpSpPr>
            <p:cNvPr id="21" name="Group 27">
              <a:extLst>
                <a:ext uri="{FF2B5EF4-FFF2-40B4-BE49-F238E27FC236}">
                  <a16:creationId xmlns:a16="http://schemas.microsoft.com/office/drawing/2014/main" id="{C86A8D88-95F9-8486-3837-A74BC43DED76}"/>
                </a:ext>
              </a:extLst>
            </p:cNvPr>
            <p:cNvGrpSpPr/>
            <p:nvPr/>
          </p:nvGrpSpPr>
          <p:grpSpPr>
            <a:xfrm>
              <a:off x="6676916" y="2070791"/>
              <a:ext cx="2129946" cy="4330425"/>
              <a:chOff x="4463836" y="1170920"/>
              <a:chExt cx="2240240" cy="4554664"/>
            </a:xfrm>
          </p:grpSpPr>
          <p:sp>
            <p:nvSpPr>
              <p:cNvPr id="24" name="Freeform: Shape 20">
                <a:extLst>
                  <a:ext uri="{FF2B5EF4-FFF2-40B4-BE49-F238E27FC236}">
                    <a16:creationId xmlns:a16="http://schemas.microsoft.com/office/drawing/2014/main" id="{6EA946BA-0742-B267-86B4-FBC1C9966A9D}"/>
                  </a:ext>
                </a:extLst>
              </p:cNvPr>
              <p:cNvSpPr/>
              <p:nvPr/>
            </p:nvSpPr>
            <p:spPr>
              <a:xfrm>
                <a:off x="4463836" y="1170920"/>
                <a:ext cx="2240240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1">
                <a:extLst>
                  <a:ext uri="{FF2B5EF4-FFF2-40B4-BE49-F238E27FC236}">
                    <a16:creationId xmlns:a16="http://schemas.microsoft.com/office/drawing/2014/main" id="{55015EC9-A957-98DD-EA72-9821F8A0093C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015298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pt-B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6" name="Imagem 25">
                <a:extLst>
                  <a:ext uri="{FF2B5EF4-FFF2-40B4-BE49-F238E27FC236}">
                    <a16:creationId xmlns:a16="http://schemas.microsoft.com/office/drawing/2014/main" id="{BD87D541-009E-D3E3-A4EB-A163D73919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89C26006-5308-4AC8-62AA-06C160056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54641" y="2180438"/>
              <a:ext cx="1991196" cy="4125126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9B5D857B-19E9-D97A-D589-C9584C9157F5}"/>
              </a:ext>
            </a:extLst>
          </p:cNvPr>
          <p:cNvGrpSpPr/>
          <p:nvPr/>
        </p:nvGrpSpPr>
        <p:grpSpPr>
          <a:xfrm>
            <a:off x="7454674" y="1700103"/>
            <a:ext cx="574431" cy="574432"/>
            <a:chOff x="7484918" y="1426736"/>
            <a:chExt cx="574431" cy="574432"/>
          </a:xfrm>
        </p:grpSpPr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1C590A87-3A3F-EAE0-E316-A51A3529A5F9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1" name="Google Shape;675;p46">
              <a:extLst>
                <a:ext uri="{FF2B5EF4-FFF2-40B4-BE49-F238E27FC236}">
                  <a16:creationId xmlns:a16="http://schemas.microsoft.com/office/drawing/2014/main" id="{B3B98707-542A-1D7B-CF10-0FE98FDCE8D5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1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426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21E65-2483-C51A-81B6-E1085FE25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32A912A7-81F0-F2F1-B9B4-BE334A03FA7E}"/>
              </a:ext>
            </a:extLst>
          </p:cNvPr>
          <p:cNvGrpSpPr/>
          <p:nvPr/>
        </p:nvGrpSpPr>
        <p:grpSpPr>
          <a:xfrm>
            <a:off x="4609988" y="2099254"/>
            <a:ext cx="2300239" cy="4336231"/>
            <a:chOff x="4609988" y="2099254"/>
            <a:chExt cx="2300239" cy="4336231"/>
          </a:xfrm>
        </p:grpSpPr>
        <p:grpSp>
          <p:nvGrpSpPr>
            <p:cNvPr id="27" name="Group 27">
              <a:extLst>
                <a:ext uri="{FF2B5EF4-FFF2-40B4-BE49-F238E27FC236}">
                  <a16:creationId xmlns:a16="http://schemas.microsoft.com/office/drawing/2014/main" id="{C17A8C2B-A942-3DDB-01A7-E3575B49126C}"/>
                </a:ext>
              </a:extLst>
            </p:cNvPr>
            <p:cNvGrpSpPr/>
            <p:nvPr/>
          </p:nvGrpSpPr>
          <p:grpSpPr>
            <a:xfrm>
              <a:off x="4609988" y="2099254"/>
              <a:ext cx="2300239" cy="4336231"/>
              <a:chOff x="4463837" y="1170920"/>
              <a:chExt cx="2416111" cy="4554664"/>
            </a:xfrm>
          </p:grpSpPr>
          <p:sp>
            <p:nvSpPr>
              <p:cNvPr id="29" name="Freeform: Shape 20">
                <a:extLst>
                  <a:ext uri="{FF2B5EF4-FFF2-40B4-BE49-F238E27FC236}">
                    <a16:creationId xmlns:a16="http://schemas.microsoft.com/office/drawing/2014/main" id="{CED9282C-C99B-53B1-72FB-A153B4817336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1">
                <a:extLst>
                  <a:ext uri="{FF2B5EF4-FFF2-40B4-BE49-F238E27FC236}">
                    <a16:creationId xmlns:a16="http://schemas.microsoft.com/office/drawing/2014/main" id="{0404EADD-BA5D-2120-A248-D7F128ECEAB8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28" name="Picture 4" descr="Interface gráfica do usuário, Texto, Aplicativo, chat ou mensagem de texto&#10;&#10;O conteúdo gerado por IA pode estar incorreto.">
              <a:extLst>
                <a:ext uri="{FF2B5EF4-FFF2-40B4-BE49-F238E27FC236}">
                  <a16:creationId xmlns:a16="http://schemas.microsoft.com/office/drawing/2014/main" id="{F1DC250D-A087-AB83-E559-B38CFF56994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72"/>
            <a:stretch>
              <a:fillRect/>
            </a:stretch>
          </p:blipFill>
          <p:spPr bwMode="auto">
            <a:xfrm>
              <a:off x="4725136" y="2207324"/>
              <a:ext cx="2069852" cy="4117693"/>
            </a:xfrm>
            <a:prstGeom prst="roundRect">
              <a:avLst>
                <a:gd name="adj" fmla="val 7572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5C555299-3D3B-6E88-44EA-88DC20B55687}"/>
              </a:ext>
            </a:extLst>
          </p:cNvPr>
          <p:cNvGrpSpPr/>
          <p:nvPr/>
        </p:nvGrpSpPr>
        <p:grpSpPr>
          <a:xfrm>
            <a:off x="7085795" y="2101066"/>
            <a:ext cx="2300239" cy="4336231"/>
            <a:chOff x="7085795" y="2101066"/>
            <a:chExt cx="2300239" cy="4336231"/>
          </a:xfrm>
        </p:grpSpPr>
        <p:grpSp>
          <p:nvGrpSpPr>
            <p:cNvPr id="39" name="Group 27">
              <a:extLst>
                <a:ext uri="{FF2B5EF4-FFF2-40B4-BE49-F238E27FC236}">
                  <a16:creationId xmlns:a16="http://schemas.microsoft.com/office/drawing/2014/main" id="{DDB70688-A9BC-DC2D-2F3A-FBE16859FE9C}"/>
                </a:ext>
              </a:extLst>
            </p:cNvPr>
            <p:cNvGrpSpPr/>
            <p:nvPr/>
          </p:nvGrpSpPr>
          <p:grpSpPr>
            <a:xfrm>
              <a:off x="7085795" y="2101066"/>
              <a:ext cx="2300239" cy="4336231"/>
              <a:chOff x="4463837" y="1170920"/>
              <a:chExt cx="2416111" cy="4554664"/>
            </a:xfrm>
          </p:grpSpPr>
          <p:sp>
            <p:nvSpPr>
              <p:cNvPr id="44" name="Freeform: Shape 20">
                <a:extLst>
                  <a:ext uri="{FF2B5EF4-FFF2-40B4-BE49-F238E27FC236}">
                    <a16:creationId xmlns:a16="http://schemas.microsoft.com/office/drawing/2014/main" id="{094BAC9A-0FBA-267D-4A90-706E55D134CD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21">
                <a:extLst>
                  <a:ext uri="{FF2B5EF4-FFF2-40B4-BE49-F238E27FC236}">
                    <a16:creationId xmlns:a16="http://schemas.microsoft.com/office/drawing/2014/main" id="{BF23E93A-335C-55A8-9822-C9873385756F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47" name="Imagem 15">
                <a:extLst>
                  <a:ext uri="{FF2B5EF4-FFF2-40B4-BE49-F238E27FC236}">
                    <a16:creationId xmlns:a16="http://schemas.microsoft.com/office/drawing/2014/main" id="{503BA2FB-D687-62E8-EBF3-AE7FE81E168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6A01318-65E7-0BDD-0FFD-C4AF11537E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0653" y="2222490"/>
              <a:ext cx="2069272" cy="4086489"/>
            </a:xfrm>
            <a:prstGeom prst="roundRect">
              <a:avLst>
                <a:gd name="adj" fmla="val 7001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Google Shape;601;p32">
            <a:extLst>
              <a:ext uri="{FF2B5EF4-FFF2-40B4-BE49-F238E27FC236}">
                <a16:creationId xmlns:a16="http://schemas.microsoft.com/office/drawing/2014/main" id="{DDB9A8FA-75EC-39B8-88C8-B2283D260C90}"/>
              </a:ext>
            </a:extLst>
          </p:cNvPr>
          <p:cNvSpPr/>
          <p:nvPr/>
        </p:nvSpPr>
        <p:spPr>
          <a:xfrm>
            <a:off x="2139696" y="941523"/>
            <a:ext cx="7969381" cy="399856"/>
          </a:xfrm>
          <a:prstGeom prst="snip2DiagRect">
            <a:avLst>
              <a:gd name="adj1" fmla="val 50000"/>
              <a:gd name="adj2" fmla="val 0"/>
            </a:avLst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  <a:sym typeface="Quattrocento Sans"/>
              </a:rPr>
              <a:t>ATIVAÇÃO DIRETA COM RECONHECIMENTO DO CHIP FLEX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" name="Google Shape;675;p46">
            <a:extLst>
              <a:ext uri="{FF2B5EF4-FFF2-40B4-BE49-F238E27FC236}">
                <a16:creationId xmlns:a16="http://schemas.microsoft.com/office/drawing/2014/main" id="{E76B564E-A028-A827-D4CA-2A9C7B9435A7}"/>
              </a:ext>
            </a:extLst>
          </p:cNvPr>
          <p:cNvSpPr txBox="1"/>
          <p:nvPr/>
        </p:nvSpPr>
        <p:spPr>
          <a:xfrm>
            <a:off x="1172633" y="2207324"/>
            <a:ext cx="303688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b="1" dirty="0">
                <a:cs typeface="Segoe UI" panose="020B0502040204020203" pitchFamily="34" charset="0"/>
              </a:rPr>
              <a:t>Seleciona o plano 20GB, </a:t>
            </a:r>
            <a:r>
              <a:rPr lang="pt-BR" sz="1600" dirty="0">
                <a:cs typeface="Segoe UI" panose="020B0502040204020203" pitchFamily="34" charset="0"/>
              </a:rPr>
              <a:t>preenche o cadastro com seus dados pessoais e clica em avançar;</a:t>
            </a:r>
            <a:endParaRPr kumimoji="0" lang="pt-BR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Segoe UI" panose="020B0502040204020203" pitchFamily="34" charset="0"/>
            </a:endParaRPr>
          </a:p>
        </p:txBody>
      </p:sp>
      <p:sp>
        <p:nvSpPr>
          <p:cNvPr id="3" name="Google Shape;675;p46">
            <a:extLst>
              <a:ext uri="{FF2B5EF4-FFF2-40B4-BE49-F238E27FC236}">
                <a16:creationId xmlns:a16="http://schemas.microsoft.com/office/drawing/2014/main" id="{CDF3C8F9-FBA5-46EA-9B14-C9895A2686D3}"/>
              </a:ext>
            </a:extLst>
          </p:cNvPr>
          <p:cNvSpPr txBox="1"/>
          <p:nvPr/>
        </p:nvSpPr>
        <p:spPr>
          <a:xfrm>
            <a:off x="1172633" y="3817882"/>
            <a:ext cx="29800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cs typeface="Segoe UI" panose="020B0502040204020203" pitchFamily="34" charset="0"/>
              </a:rPr>
              <a:t>Se for cliente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Claro</a:t>
            </a:r>
            <a:r>
              <a:rPr lang="pt-BR" sz="1600" dirty="0">
                <a:solidFill>
                  <a:srgbClr val="DA291C"/>
                </a:solidFill>
                <a:cs typeface="Segoe UI" panose="020B0502040204020203" pitchFamily="34" charset="0"/>
              </a:rPr>
              <a:t> </a:t>
            </a:r>
            <a:r>
              <a:rPr lang="pt-BR" sz="1600" b="1" dirty="0">
                <a:solidFill>
                  <a:srgbClr val="DA291C"/>
                </a:solidFill>
                <a:cs typeface="Segoe UI" panose="020B0502040204020203" pitchFamily="34" charset="0"/>
              </a:rPr>
              <a:t>residencial</a:t>
            </a:r>
            <a:r>
              <a:rPr lang="pt-BR" sz="1600" dirty="0">
                <a:cs typeface="Segoe UI" panose="020B0502040204020203" pitchFamily="34" charset="0"/>
              </a:rPr>
              <a:t>, visualizará a modal de </a:t>
            </a:r>
            <a:r>
              <a:rPr lang="pt-BR" sz="1600" b="1" dirty="0">
                <a:cs typeface="Segoe UI" panose="020B0502040204020203" pitchFamily="34" charset="0"/>
              </a:rPr>
              <a:t>bônus 5GB </a:t>
            </a:r>
            <a:r>
              <a:rPr lang="pt-BR" sz="1600" dirty="0">
                <a:cs typeface="Segoe UI" panose="020B0502040204020203" pitchFamily="34" charset="0"/>
              </a:rPr>
              <a:t>de presente para você.</a:t>
            </a:r>
            <a:endParaRPr kumimoji="0" lang="pt-BR" sz="14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  <p:grpSp>
        <p:nvGrpSpPr>
          <p:cNvPr id="5" name="Group 33">
            <a:extLst>
              <a:ext uri="{FF2B5EF4-FFF2-40B4-BE49-F238E27FC236}">
                <a16:creationId xmlns:a16="http://schemas.microsoft.com/office/drawing/2014/main" id="{9C345060-F95D-54C9-F009-D0B8B833BD11}"/>
              </a:ext>
            </a:extLst>
          </p:cNvPr>
          <p:cNvGrpSpPr/>
          <p:nvPr/>
        </p:nvGrpSpPr>
        <p:grpSpPr>
          <a:xfrm>
            <a:off x="9564441" y="2099254"/>
            <a:ext cx="2300239" cy="4336231"/>
            <a:chOff x="4463837" y="1170920"/>
            <a:chExt cx="2416111" cy="4554664"/>
          </a:xfrm>
        </p:grpSpPr>
        <p:grpSp>
          <p:nvGrpSpPr>
            <p:cNvPr id="20" name="Group 27">
              <a:extLst>
                <a:ext uri="{FF2B5EF4-FFF2-40B4-BE49-F238E27FC236}">
                  <a16:creationId xmlns:a16="http://schemas.microsoft.com/office/drawing/2014/main" id="{5364F2E6-16ED-D115-741C-A91810EF417E}"/>
                </a:ext>
              </a:extLst>
            </p:cNvPr>
            <p:cNvGrpSpPr/>
            <p:nvPr/>
          </p:nvGrpSpPr>
          <p:grpSpPr>
            <a:xfrm>
              <a:off x="4463837" y="1170920"/>
              <a:ext cx="2416111" cy="4554664"/>
              <a:chOff x="4463837" y="1170920"/>
              <a:chExt cx="2416111" cy="4554664"/>
            </a:xfrm>
          </p:grpSpPr>
          <p:sp>
            <p:nvSpPr>
              <p:cNvPr id="23" name="Freeform: Shape 20">
                <a:extLst>
                  <a:ext uri="{FF2B5EF4-FFF2-40B4-BE49-F238E27FC236}">
                    <a16:creationId xmlns:a16="http://schemas.microsoft.com/office/drawing/2014/main" id="{224F10C4-D85D-165E-31A6-7C7914063771}"/>
                  </a:ext>
                </a:extLst>
              </p:cNvPr>
              <p:cNvSpPr/>
              <p:nvPr/>
            </p:nvSpPr>
            <p:spPr>
              <a:xfrm>
                <a:off x="4463837" y="1170920"/>
                <a:ext cx="2416111" cy="4554664"/>
              </a:xfrm>
              <a:custGeom>
                <a:avLst/>
                <a:gdLst>
                  <a:gd name="connsiteX0" fmla="*/ 2214467 w 2416111"/>
                  <a:gd name="connsiteY0" fmla="*/ 0 h 4554664"/>
                  <a:gd name="connsiteX1" fmla="*/ 2416112 w 2416111"/>
                  <a:gd name="connsiteY1" fmla="*/ 201644 h 4554664"/>
                  <a:gd name="connsiteX2" fmla="*/ 2416112 w 2416111"/>
                  <a:gd name="connsiteY2" fmla="*/ 4353021 h 4554664"/>
                  <a:gd name="connsiteX3" fmla="*/ 2214467 w 2416111"/>
                  <a:gd name="connsiteY3" fmla="*/ 4554665 h 4554664"/>
                  <a:gd name="connsiteX4" fmla="*/ 201644 w 2416111"/>
                  <a:gd name="connsiteY4" fmla="*/ 4554665 h 4554664"/>
                  <a:gd name="connsiteX5" fmla="*/ 0 w 2416111"/>
                  <a:gd name="connsiteY5" fmla="*/ 4353021 h 4554664"/>
                  <a:gd name="connsiteX6" fmla="*/ 0 w 2416111"/>
                  <a:gd name="connsiteY6" fmla="*/ 201644 h 4554664"/>
                  <a:gd name="connsiteX7" fmla="*/ 201644 w 2416111"/>
                  <a:gd name="connsiteY7" fmla="*/ 0 h 455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6111" h="4554664">
                    <a:moveTo>
                      <a:pt x="2214467" y="0"/>
                    </a:moveTo>
                    <a:cubicBezTo>
                      <a:pt x="2325832" y="0"/>
                      <a:pt x="2416112" y="90279"/>
                      <a:pt x="2416112" y="201644"/>
                    </a:cubicBezTo>
                    <a:lnTo>
                      <a:pt x="2416112" y="4353021"/>
                    </a:lnTo>
                    <a:cubicBezTo>
                      <a:pt x="2416112" y="4464386"/>
                      <a:pt x="2325832" y="4554665"/>
                      <a:pt x="2214467" y="4554665"/>
                    </a:cubicBezTo>
                    <a:lnTo>
                      <a:pt x="201644" y="4554665"/>
                    </a:lnTo>
                    <a:cubicBezTo>
                      <a:pt x="90279" y="4554665"/>
                      <a:pt x="0" y="4464386"/>
                      <a:pt x="0" y="4353021"/>
                    </a:cubicBezTo>
                    <a:lnTo>
                      <a:pt x="0" y="201644"/>
                    </a:lnTo>
                    <a:cubicBezTo>
                      <a:pt x="0" y="90279"/>
                      <a:pt x="90279" y="0"/>
                      <a:pt x="20164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1">
                <a:extLst>
                  <a:ext uri="{FF2B5EF4-FFF2-40B4-BE49-F238E27FC236}">
                    <a16:creationId xmlns:a16="http://schemas.microsoft.com/office/drawing/2014/main" id="{6F5C1C12-ACF6-4977-6DD0-B8745715809E}"/>
                  </a:ext>
                </a:extLst>
              </p:cNvPr>
              <p:cNvSpPr/>
              <p:nvPr/>
            </p:nvSpPr>
            <p:spPr>
              <a:xfrm>
                <a:off x="4585090" y="1300364"/>
                <a:ext cx="2173509" cy="4299584"/>
              </a:xfrm>
              <a:custGeom>
                <a:avLst/>
                <a:gdLst>
                  <a:gd name="connsiteX0" fmla="*/ 1977390 w 2173509"/>
                  <a:gd name="connsiteY0" fmla="*/ 4299585 h 4299584"/>
                  <a:gd name="connsiteX1" fmla="*/ 196120 w 2173509"/>
                  <a:gd name="connsiteY1" fmla="*/ 4299585 h 4299584"/>
                  <a:gd name="connsiteX2" fmla="*/ 0 w 2173509"/>
                  <a:gd name="connsiteY2" fmla="*/ 4103465 h 4299584"/>
                  <a:gd name="connsiteX3" fmla="*/ 0 w 2173509"/>
                  <a:gd name="connsiteY3" fmla="*/ 160306 h 4299584"/>
                  <a:gd name="connsiteX4" fmla="*/ 160306 w 2173509"/>
                  <a:gd name="connsiteY4" fmla="*/ 0 h 4299584"/>
                  <a:gd name="connsiteX5" fmla="*/ 532924 w 2173509"/>
                  <a:gd name="connsiteY5" fmla="*/ 0 h 4299584"/>
                  <a:gd name="connsiteX6" fmla="*/ 571310 w 2173509"/>
                  <a:gd name="connsiteY6" fmla="*/ 38386 h 4299584"/>
                  <a:gd name="connsiteX7" fmla="*/ 571310 w 2173509"/>
                  <a:gd name="connsiteY7" fmla="*/ 72962 h 4299584"/>
                  <a:gd name="connsiteX8" fmla="*/ 633222 w 2173509"/>
                  <a:gd name="connsiteY8" fmla="*/ 134874 h 4299584"/>
                  <a:gd name="connsiteX9" fmla="*/ 1536097 w 2173509"/>
                  <a:gd name="connsiteY9" fmla="*/ 134874 h 4299584"/>
                  <a:gd name="connsiteX10" fmla="*/ 1598009 w 2173509"/>
                  <a:gd name="connsiteY10" fmla="*/ 72962 h 4299584"/>
                  <a:gd name="connsiteX11" fmla="*/ 1598009 w 2173509"/>
                  <a:gd name="connsiteY11" fmla="*/ 38386 h 4299584"/>
                  <a:gd name="connsiteX12" fmla="*/ 1636395 w 2173509"/>
                  <a:gd name="connsiteY12" fmla="*/ 0 h 4299584"/>
                  <a:gd name="connsiteX13" fmla="*/ 2013204 w 2173509"/>
                  <a:gd name="connsiteY13" fmla="*/ 0 h 4299584"/>
                  <a:gd name="connsiteX14" fmla="*/ 2173510 w 2173509"/>
                  <a:gd name="connsiteY14" fmla="*/ 160306 h 4299584"/>
                  <a:gd name="connsiteX15" fmla="*/ 2173510 w 2173509"/>
                  <a:gd name="connsiteY15" fmla="*/ 4103465 h 4299584"/>
                  <a:gd name="connsiteX16" fmla="*/ 1977390 w 2173509"/>
                  <a:gd name="connsiteY16" fmla="*/ 4299585 h 429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73509" h="4299584">
                    <a:moveTo>
                      <a:pt x="1977390" y="4299585"/>
                    </a:moveTo>
                    <a:lnTo>
                      <a:pt x="196120" y="4299585"/>
                    </a:lnTo>
                    <a:cubicBezTo>
                      <a:pt x="87821" y="4299585"/>
                      <a:pt x="0" y="4211765"/>
                      <a:pt x="0" y="4103465"/>
                    </a:cubicBezTo>
                    <a:lnTo>
                      <a:pt x="0" y="160306"/>
                    </a:lnTo>
                    <a:cubicBezTo>
                      <a:pt x="0" y="71818"/>
                      <a:pt x="71723" y="0"/>
                      <a:pt x="160306" y="0"/>
                    </a:cubicBezTo>
                    <a:lnTo>
                      <a:pt x="532924" y="0"/>
                    </a:lnTo>
                    <a:cubicBezTo>
                      <a:pt x="554165" y="0"/>
                      <a:pt x="571310" y="17240"/>
                      <a:pt x="571310" y="38386"/>
                    </a:cubicBezTo>
                    <a:lnTo>
                      <a:pt x="571310" y="72962"/>
                    </a:lnTo>
                    <a:cubicBezTo>
                      <a:pt x="571310" y="107156"/>
                      <a:pt x="599027" y="134874"/>
                      <a:pt x="633222" y="134874"/>
                    </a:cubicBezTo>
                    <a:lnTo>
                      <a:pt x="1536097" y="134874"/>
                    </a:lnTo>
                    <a:cubicBezTo>
                      <a:pt x="1570292" y="134874"/>
                      <a:pt x="1598009" y="107156"/>
                      <a:pt x="1598009" y="72962"/>
                    </a:cubicBezTo>
                    <a:lnTo>
                      <a:pt x="1598009" y="38386"/>
                    </a:lnTo>
                    <a:cubicBezTo>
                      <a:pt x="1598009" y="17145"/>
                      <a:pt x="1615250" y="0"/>
                      <a:pt x="1636395" y="0"/>
                    </a:cubicBezTo>
                    <a:lnTo>
                      <a:pt x="2013204" y="0"/>
                    </a:lnTo>
                    <a:cubicBezTo>
                      <a:pt x="2101691" y="0"/>
                      <a:pt x="2173510" y="71723"/>
                      <a:pt x="2173510" y="160306"/>
                    </a:cubicBezTo>
                    <a:lnTo>
                      <a:pt x="2173510" y="4103465"/>
                    </a:lnTo>
                    <a:cubicBezTo>
                      <a:pt x="2173510" y="4211765"/>
                      <a:pt x="2085689" y="4299585"/>
                      <a:pt x="1977390" y="42995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MX" pitchFamily="2" charset="0"/>
                  <a:ea typeface="+mn-ea"/>
                  <a:cs typeface="+mn-cs"/>
                </a:endParaRPr>
              </a:p>
            </p:txBody>
          </p:sp>
          <p:pic>
            <p:nvPicPr>
              <p:cNvPr id="25" name="Imagem 15">
                <a:extLst>
                  <a:ext uri="{FF2B5EF4-FFF2-40B4-BE49-F238E27FC236}">
                    <a16:creationId xmlns:a16="http://schemas.microsoft.com/office/drawing/2014/main" id="{71937851-96D8-5DFF-79B4-A608CC5AC1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6047" t="45847" r="12142" b="31468"/>
              <a:stretch/>
            </p:blipFill>
            <p:spPr>
              <a:xfrm>
                <a:off x="4769502" y="3118241"/>
                <a:ext cx="1808018" cy="92132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</p:pic>
        </p:grpSp>
        <p:pic>
          <p:nvPicPr>
            <p:cNvPr id="21" name="Imagem 20">
              <a:extLst>
                <a:ext uri="{FF2B5EF4-FFF2-40B4-BE49-F238E27FC236}">
                  <a16:creationId xmlns:a16="http://schemas.microsoft.com/office/drawing/2014/main" id="{2F935BAB-BB17-60AE-7486-9278DF98D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8" r="7658"/>
            <a:stretch/>
          </p:blipFill>
          <p:spPr>
            <a:xfrm>
              <a:off x="4573341" y="1286039"/>
              <a:ext cx="2185868" cy="4323512"/>
            </a:xfrm>
            <a:prstGeom prst="roundRect">
              <a:avLst>
                <a:gd name="adj" fmla="val 8388"/>
              </a:avLst>
            </a:prstGeom>
          </p:spPr>
        </p:pic>
      </p:grpSp>
      <p:grpSp>
        <p:nvGrpSpPr>
          <p:cNvPr id="48" name="Agrupar 47">
            <a:extLst>
              <a:ext uri="{FF2B5EF4-FFF2-40B4-BE49-F238E27FC236}">
                <a16:creationId xmlns:a16="http://schemas.microsoft.com/office/drawing/2014/main" id="{481CD64C-E098-32AB-AD05-81781245F949}"/>
              </a:ext>
            </a:extLst>
          </p:cNvPr>
          <p:cNvGrpSpPr/>
          <p:nvPr/>
        </p:nvGrpSpPr>
        <p:grpSpPr>
          <a:xfrm>
            <a:off x="6727263" y="1728543"/>
            <a:ext cx="574431" cy="574432"/>
            <a:chOff x="7484918" y="1426736"/>
            <a:chExt cx="574431" cy="574432"/>
          </a:xfrm>
        </p:grpSpPr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14B79CF8-10E9-A5B3-671F-F14ABE0DF2D8}"/>
                </a:ext>
              </a:extLst>
            </p:cNvPr>
            <p:cNvSpPr/>
            <p:nvPr/>
          </p:nvSpPr>
          <p:spPr>
            <a:xfrm>
              <a:off x="7484918" y="1426736"/>
              <a:ext cx="574431" cy="574432"/>
            </a:xfrm>
            <a:custGeom>
              <a:avLst/>
              <a:gdLst>
                <a:gd name="connsiteX0" fmla="*/ 574432 w 574431"/>
                <a:gd name="connsiteY0" fmla="*/ 287216 h 574432"/>
                <a:gd name="connsiteX1" fmla="*/ 287216 w 574431"/>
                <a:gd name="connsiteY1" fmla="*/ 574432 h 574432"/>
                <a:gd name="connsiteX2" fmla="*/ 0 w 574431"/>
                <a:gd name="connsiteY2" fmla="*/ 287216 h 574432"/>
                <a:gd name="connsiteX3" fmla="*/ 287216 w 574431"/>
                <a:gd name="connsiteY3" fmla="*/ 0 h 574432"/>
                <a:gd name="connsiteX4" fmla="*/ 574432 w 574431"/>
                <a:gd name="connsiteY4" fmla="*/ 287216 h 5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431" h="574432">
                  <a:moveTo>
                    <a:pt x="574432" y="287216"/>
                  </a:moveTo>
                  <a:cubicBezTo>
                    <a:pt x="574432" y="445841"/>
                    <a:pt x="445841" y="574432"/>
                    <a:pt x="287216" y="574432"/>
                  </a:cubicBezTo>
                  <a:cubicBezTo>
                    <a:pt x="128591" y="574432"/>
                    <a:pt x="0" y="445841"/>
                    <a:pt x="0" y="287216"/>
                  </a:cubicBezTo>
                  <a:cubicBezTo>
                    <a:pt x="0" y="128591"/>
                    <a:pt x="128591" y="0"/>
                    <a:pt x="287216" y="0"/>
                  </a:cubicBezTo>
                  <a:cubicBezTo>
                    <a:pt x="445841" y="0"/>
                    <a:pt x="574432" y="128591"/>
                    <a:pt x="574432" y="287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39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Google Shape;675;p46">
              <a:extLst>
                <a:ext uri="{FF2B5EF4-FFF2-40B4-BE49-F238E27FC236}">
                  <a16:creationId xmlns:a16="http://schemas.microsoft.com/office/drawing/2014/main" id="{384119ED-261D-65EB-106B-56BD424DE2F5}"/>
                </a:ext>
              </a:extLst>
            </p:cNvPr>
            <p:cNvSpPr txBox="1"/>
            <p:nvPr/>
          </p:nvSpPr>
          <p:spPr>
            <a:xfrm>
              <a:off x="7484918" y="1507920"/>
              <a:ext cx="552812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8FA14D75-EB45-DEC0-C87B-13295C77627B}"/>
              </a:ext>
            </a:extLst>
          </p:cNvPr>
          <p:cNvGrpSpPr/>
          <p:nvPr/>
        </p:nvGrpSpPr>
        <p:grpSpPr>
          <a:xfrm>
            <a:off x="10407528" y="1721165"/>
            <a:ext cx="603367" cy="603368"/>
            <a:chOff x="10001129" y="1436584"/>
            <a:chExt cx="603367" cy="603368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3E261F7E-9274-636E-79F9-FD7AB262838A}"/>
                </a:ext>
              </a:extLst>
            </p:cNvPr>
            <p:cNvSpPr/>
            <p:nvPr/>
          </p:nvSpPr>
          <p:spPr>
            <a:xfrm>
              <a:off x="10001129" y="1436584"/>
              <a:ext cx="603367" cy="603368"/>
            </a:xfrm>
            <a:custGeom>
              <a:avLst/>
              <a:gdLst>
                <a:gd name="connsiteX0" fmla="*/ 603368 w 603367"/>
                <a:gd name="connsiteY0" fmla="*/ 301684 h 603368"/>
                <a:gd name="connsiteX1" fmla="*/ 301684 w 603367"/>
                <a:gd name="connsiteY1" fmla="*/ 603368 h 603368"/>
                <a:gd name="connsiteX2" fmla="*/ 0 w 603367"/>
                <a:gd name="connsiteY2" fmla="*/ 301684 h 603368"/>
                <a:gd name="connsiteX3" fmla="*/ 301684 w 603367"/>
                <a:gd name="connsiteY3" fmla="*/ 0 h 603368"/>
                <a:gd name="connsiteX4" fmla="*/ 603368 w 603367"/>
                <a:gd name="connsiteY4" fmla="*/ 301684 h 60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367" h="603368">
                  <a:moveTo>
                    <a:pt x="603368" y="301684"/>
                  </a:moveTo>
                  <a:cubicBezTo>
                    <a:pt x="603368" y="468300"/>
                    <a:pt x="468299" y="603368"/>
                    <a:pt x="301684" y="603368"/>
                  </a:cubicBezTo>
                  <a:cubicBezTo>
                    <a:pt x="135068" y="603368"/>
                    <a:pt x="0" y="468300"/>
                    <a:pt x="0" y="301684"/>
                  </a:cubicBezTo>
                  <a:cubicBezTo>
                    <a:pt x="0" y="135069"/>
                    <a:pt x="135068" y="0"/>
                    <a:pt x="301684" y="0"/>
                  </a:cubicBezTo>
                  <a:cubicBezTo>
                    <a:pt x="468299" y="0"/>
                    <a:pt x="603368" y="135069"/>
                    <a:pt x="603368" y="3016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291C">
                    <a:shade val="30000"/>
                    <a:satMod val="115000"/>
                  </a:srgbClr>
                </a:gs>
                <a:gs pos="50000">
                  <a:srgbClr val="DA291C">
                    <a:shade val="67500"/>
                    <a:satMod val="115000"/>
                  </a:srgbClr>
                </a:gs>
                <a:gs pos="100000">
                  <a:srgbClr val="DA291C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4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Google Shape;675;p46">
              <a:extLst>
                <a:ext uri="{FF2B5EF4-FFF2-40B4-BE49-F238E27FC236}">
                  <a16:creationId xmlns:a16="http://schemas.microsoft.com/office/drawing/2014/main" id="{82A5FD13-3BFC-2A37-7594-BAD0EDEE4B9F}"/>
                </a:ext>
              </a:extLst>
            </p:cNvPr>
            <p:cNvSpPr txBox="1"/>
            <p:nvPr/>
          </p:nvSpPr>
          <p:spPr>
            <a:xfrm>
              <a:off x="10013236" y="1524535"/>
              <a:ext cx="58065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F3C95701-54EB-95B1-8E6C-3A7866EA00A7}"/>
              </a:ext>
            </a:extLst>
          </p:cNvPr>
          <p:cNvGrpSpPr/>
          <p:nvPr/>
        </p:nvGrpSpPr>
        <p:grpSpPr>
          <a:xfrm>
            <a:off x="-13895" y="3744030"/>
            <a:ext cx="1080040" cy="646867"/>
            <a:chOff x="-13895" y="4495818"/>
            <a:chExt cx="1080040" cy="646867"/>
          </a:xfrm>
        </p:grpSpPr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8BEF5697-0042-4150-8FA2-0C1C56971501}"/>
                </a:ext>
              </a:extLst>
            </p:cNvPr>
            <p:cNvSpPr/>
            <p:nvPr/>
          </p:nvSpPr>
          <p:spPr>
            <a:xfrm rot="5400000">
              <a:off x="420912" y="4497453"/>
              <a:ext cx="646865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Google Shape;675;p46">
              <a:extLst>
                <a:ext uri="{FF2B5EF4-FFF2-40B4-BE49-F238E27FC236}">
                  <a16:creationId xmlns:a16="http://schemas.microsoft.com/office/drawing/2014/main" id="{F6DBD262-8A80-B7ED-BDF1-64D81E449FDB}"/>
                </a:ext>
              </a:extLst>
            </p:cNvPr>
            <p:cNvSpPr txBox="1"/>
            <p:nvPr/>
          </p:nvSpPr>
          <p:spPr>
            <a:xfrm>
              <a:off x="-13895" y="449581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4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Agrupar 56">
            <a:extLst>
              <a:ext uri="{FF2B5EF4-FFF2-40B4-BE49-F238E27FC236}">
                <a16:creationId xmlns:a16="http://schemas.microsoft.com/office/drawing/2014/main" id="{8CF8A980-EFA5-96FE-1372-DDA57E4F83A8}"/>
              </a:ext>
            </a:extLst>
          </p:cNvPr>
          <p:cNvGrpSpPr/>
          <p:nvPr/>
        </p:nvGrpSpPr>
        <p:grpSpPr>
          <a:xfrm>
            <a:off x="-11207" y="2098591"/>
            <a:ext cx="1080040" cy="646294"/>
            <a:chOff x="-11207" y="2145748"/>
            <a:chExt cx="1080040" cy="646294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3A470AA5-94F1-0D7F-CF1A-424FE7C161C6}"/>
                </a:ext>
              </a:extLst>
            </p:cNvPr>
            <p:cNvSpPr/>
            <p:nvPr/>
          </p:nvSpPr>
          <p:spPr>
            <a:xfrm rot="5400000">
              <a:off x="423887" y="2147097"/>
              <a:ext cx="646291" cy="643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0" name="Google Shape;675;p46">
              <a:extLst>
                <a:ext uri="{FF2B5EF4-FFF2-40B4-BE49-F238E27FC236}">
                  <a16:creationId xmlns:a16="http://schemas.microsoft.com/office/drawing/2014/main" id="{B96C1AFE-5E77-E885-AE8A-E93EAB55CEC5}"/>
                </a:ext>
              </a:extLst>
            </p:cNvPr>
            <p:cNvSpPr txBox="1"/>
            <p:nvPr/>
          </p:nvSpPr>
          <p:spPr>
            <a:xfrm>
              <a:off x="-11207" y="2145748"/>
              <a:ext cx="747990" cy="646290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3</a:t>
              </a:r>
              <a:endParaRPr kumimoji="0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06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plate-DI-ofici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alizada 1">
      <a:majorFont>
        <a:latin typeface="AMX Black"/>
        <a:ea typeface=""/>
        <a:cs typeface=""/>
      </a:majorFont>
      <a:minorFont>
        <a:latin typeface="AMX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ar um novo documento." ma:contentTypeScope="" ma:versionID="e797a170bcdf1f19fd385dfee53429cc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8da9740f8d1bbc810c87f37670376c1d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8A1A209C-976A-4E18-865F-61637687BCE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0F9654-06D9-4FCE-BC80-A3B9EE086924}"/>
</file>

<file path=customXml/itemProps3.xml><?xml version="1.0" encoding="utf-8"?>
<ds:datastoreItem xmlns:ds="http://schemas.openxmlformats.org/officeDocument/2006/customXml" ds:itemID="{7E8733F5-5AA6-4989-8CA7-D943B7118898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www.w3.org/XML/1998/namespace"/>
    <ds:schemaRef ds:uri="http://purl.org/dc/terms/"/>
    <ds:schemaRef ds:uri="05ec3496-d55f-4088-b91d-c078abc80e92"/>
    <ds:schemaRef ds:uri="http://schemas.microsoft.com/office/infopath/2007/PartnerControls"/>
    <ds:schemaRef ds:uri="http://schemas.openxmlformats.org/package/2006/metadata/core-properties"/>
    <ds:schemaRef ds:uri="81d509b4-a50c-4eb4-9c41-c741e6a75022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2025.02.04.Template_DI_PPT.DN</Template>
  <TotalTime>16699</TotalTime>
  <Words>4097</Words>
  <Application>Microsoft Office PowerPoint</Application>
  <PresentationFormat>Ecrã Panorâmico</PresentationFormat>
  <Paragraphs>567</Paragraphs>
  <Slides>69</Slides>
  <Notes>65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69</vt:i4>
      </vt:variant>
    </vt:vector>
  </HeadingPairs>
  <TitlesOfParts>
    <vt:vector size="70" baseType="lpstr">
      <vt:lpstr>Template-DI-oficial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Débora Neves</dc:creator>
  <cp:lastModifiedBy>betti araujo</cp:lastModifiedBy>
  <cp:revision>70</cp:revision>
  <dcterms:created xsi:type="dcterms:W3CDTF">2025-04-08T12:07:07Z</dcterms:created>
  <dcterms:modified xsi:type="dcterms:W3CDTF">2026-02-27T11:41:14Z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